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45" d="100"/>
          <a:sy n="145" d="100"/>
        </p:scale>
        <p:origin x="624" y="1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2/16/2026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2/16/2026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2/16/2026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2/16/2026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E2F5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TC_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53028" y="548640"/>
            <a:ext cx="2743200" cy="27432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914400" y="3383280"/>
            <a:ext cx="7315200" cy="6400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4400" b="1">
                <a:solidFill>
                  <a:srgbClr val="FFFFFF"/>
                </a:solidFill>
              </a:defRPr>
            </a:pPr>
            <a:r>
              <a:t>IT Services Industry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4114800"/>
            <a:ext cx="731520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800">
                <a:solidFill>
                  <a:srgbClr val="C8D2DC"/>
                </a:solidFill>
              </a:defRPr>
            </a:pPr>
            <a:r>
              <a:t>Working Capital Management &amp; Financing Guide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0F2F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TC_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46720" y="182880"/>
            <a:ext cx="822960" cy="822960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0" y="0"/>
            <a:ext cx="9144000" cy="640080"/>
          </a:xfrm>
          <a:prstGeom prst="rect">
            <a:avLst/>
          </a:prstGeom>
          <a:solidFill>
            <a:srgbClr val="1E2F5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274320" tIns="91440" rtlCol="0" anchor="ctr"/>
          <a:lstStyle/>
          <a:p>
            <a:pPr>
              <a:defRPr sz="2600" b="1">
                <a:solidFill>
                  <a:srgbClr val="FFFFFF"/>
                </a:solidFill>
              </a:defRPr>
            </a:pPr>
            <a:r>
              <a:t>Industry Scope &amp; Growth Opportunities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914400"/>
            <a:ext cx="402336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500" b="1">
                <a:solidFill>
                  <a:srgbClr val="1E2F54"/>
                </a:solidFill>
              </a:defRPr>
            </a:pPr>
            <a:r>
              <a:t>🚀 Growth Drivers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1234440"/>
            <a:ext cx="4023360" cy="3017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>
                <a:solidFill>
                  <a:srgbClr val="282828"/>
                </a:solidFill>
              </a:defRPr>
            </a:pPr>
            <a:r>
              <a:t>Cloud adoption accelerating at 23.4% CAGR (₹17.8K Cr by 2027)</a:t>
            </a:r>
          </a:p>
          <a:p>
            <a:pPr>
              <a:spcBef>
                <a:spcPts val="1000"/>
              </a:spcBef>
              <a:defRPr sz="1100">
                <a:solidFill>
                  <a:srgbClr val="282828"/>
                </a:solidFill>
              </a:defRPr>
            </a:pPr>
            <a:r>
              <a:t>GenAI &amp; AI integration creating new service lines and revenue streams</a:t>
            </a:r>
          </a:p>
          <a:p>
            <a:pPr>
              <a:spcBef>
                <a:spcPts val="1000"/>
              </a:spcBef>
              <a:defRPr sz="1100">
                <a:solidFill>
                  <a:srgbClr val="282828"/>
                </a:solidFill>
              </a:defRPr>
            </a:pPr>
            <a:r>
              <a:t>Digital transformation investments surging post-pandemic across all sectors</a:t>
            </a:r>
          </a:p>
          <a:p>
            <a:pPr>
              <a:spcBef>
                <a:spcPts val="1000"/>
              </a:spcBef>
              <a:defRPr sz="1100">
                <a:solidFill>
                  <a:srgbClr val="282828"/>
                </a:solidFill>
              </a:defRPr>
            </a:pPr>
            <a:r>
              <a:t>Global Capability Centers (GCCs) expanding - 3.46M jobs by 2030</a:t>
            </a:r>
          </a:p>
          <a:p>
            <a:pPr>
              <a:spcBef>
                <a:spcPts val="1000"/>
              </a:spcBef>
              <a:defRPr sz="1100">
                <a:solidFill>
                  <a:srgbClr val="282828"/>
                </a:solidFill>
              </a:defRPr>
            </a:pPr>
            <a:r>
              <a:t>5G rollout driving demand for IoT, edge computing, and smart solutions</a:t>
            </a:r>
          </a:p>
          <a:p>
            <a:pPr>
              <a:spcBef>
                <a:spcPts val="1000"/>
              </a:spcBef>
              <a:defRPr sz="1100">
                <a:solidFill>
                  <a:srgbClr val="282828"/>
                </a:solidFill>
              </a:defRPr>
            </a:pPr>
            <a:r>
              <a:t>Cybersecurity services growing due to increasing threat landscape</a:t>
            </a:r>
          </a:p>
          <a:p>
            <a:pPr>
              <a:spcBef>
                <a:spcPts val="1000"/>
              </a:spcBef>
              <a:defRPr sz="1100">
                <a:solidFill>
                  <a:srgbClr val="282828"/>
                </a:solidFill>
              </a:defRPr>
            </a:pPr>
            <a:r>
              <a:t>India's Global Innovation Index rank improved to 39th (2024)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846320" y="914400"/>
            <a:ext cx="384048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500" b="1">
                <a:solidFill>
                  <a:srgbClr val="1E2F54"/>
                </a:solidFill>
              </a:defRPr>
            </a:pPr>
            <a:r>
              <a:t>💡 Emerging Opportunities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846320" y="1234440"/>
            <a:ext cx="3840480" cy="3017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>
                <a:solidFill>
                  <a:srgbClr val="282828"/>
                </a:solidFill>
              </a:defRPr>
            </a:pPr>
            <a:r>
              <a:t>AI-as-a-Service: Offering GenAI solutions to enterprises</a:t>
            </a:r>
          </a:p>
          <a:p>
            <a:pPr>
              <a:spcBef>
                <a:spcPts val="1000"/>
              </a:spcBef>
              <a:defRPr sz="1100">
                <a:solidFill>
                  <a:srgbClr val="282828"/>
                </a:solidFill>
              </a:defRPr>
            </a:pPr>
            <a:r>
              <a:t>Industry Cloud Solutions: Verticalized offerings for BFSI, Healthcare, Retail</a:t>
            </a:r>
          </a:p>
          <a:p>
            <a:pPr>
              <a:spcBef>
                <a:spcPts val="1000"/>
              </a:spcBef>
              <a:defRPr sz="1100">
                <a:solidFill>
                  <a:srgbClr val="282828"/>
                </a:solidFill>
              </a:defRPr>
            </a:pPr>
            <a:r>
              <a:t>Cybersecurity Services: Managed detection &amp; response, zero-trust architecture</a:t>
            </a:r>
          </a:p>
          <a:p>
            <a:pPr>
              <a:spcBef>
                <a:spcPts val="1000"/>
              </a:spcBef>
              <a:defRPr sz="1100">
                <a:solidFill>
                  <a:srgbClr val="282828"/>
                </a:solidFill>
              </a:defRPr>
            </a:pPr>
            <a:r>
              <a:t>Data Engineering &amp; Analytics: Building data lakes, real-time analytics platforms</a:t>
            </a:r>
          </a:p>
          <a:p>
            <a:pPr>
              <a:spcBef>
                <a:spcPts val="1000"/>
              </a:spcBef>
              <a:defRPr sz="1100">
                <a:solidFill>
                  <a:srgbClr val="282828"/>
                </a:solidFill>
              </a:defRPr>
            </a:pPr>
            <a:r>
              <a:t>Low-Code/No-Code Development: Faster time-to-market for clients</a:t>
            </a:r>
          </a:p>
          <a:p>
            <a:pPr>
              <a:spcBef>
                <a:spcPts val="1000"/>
              </a:spcBef>
              <a:defRPr sz="1100">
                <a:solidFill>
                  <a:srgbClr val="282828"/>
                </a:solidFill>
              </a:defRPr>
            </a:pPr>
            <a:r>
              <a:t>Sustainability Tech: Carbon tracking, ESG reporting solutions</a:t>
            </a:r>
          </a:p>
          <a:p>
            <a:pPr>
              <a:spcBef>
                <a:spcPts val="1000"/>
              </a:spcBef>
              <a:defRPr sz="1100">
                <a:solidFill>
                  <a:srgbClr val="282828"/>
                </a:solidFill>
              </a:defRPr>
            </a:pPr>
            <a:r>
              <a:t>Web3 &amp; Blockchain: Decentralized applications, smart contracts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548640" y="4389120"/>
            <a:ext cx="8046720" cy="594360"/>
          </a:xfrm>
          <a:prstGeom prst="roundRect">
            <a:avLst/>
          </a:prstGeom>
          <a:solidFill>
            <a:srgbClr val="F0FAF0"/>
          </a:solidFill>
          <a:ln w="25400">
            <a:solidFill>
              <a:srgbClr val="32963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182880" tIns="109728" rtlCol="0" anchor="ctr"/>
          <a:lstStyle/>
          <a:p>
            <a:pPr algn="ctr">
              <a:defRPr sz="1200" b="1">
                <a:solidFill>
                  <a:srgbClr val="329632"/>
                </a:solidFill>
              </a:defRPr>
            </a:pPr>
            <a:r>
              <a:t>📈 Market Projections</a:t>
            </a:r>
          </a:p>
          <a:p>
            <a:pPr>
              <a:spcBef>
                <a:spcPts val="500"/>
              </a:spcBef>
              <a:defRPr sz="1100">
                <a:solidFill>
                  <a:srgbClr val="282828"/>
                </a:solidFill>
              </a:defRPr>
            </a:pPr>
            <a:r>
              <a:t>India IT Services market expected to reach ₹2.07 Lakh Cr ($25 Bn) by 2030 growing at 6-7% CAGR. Cloud and AI services to dominate with 40%+ market share.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0F2F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TC_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46720" y="182880"/>
            <a:ext cx="822960" cy="822960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0" y="0"/>
            <a:ext cx="9144000" cy="640080"/>
          </a:xfrm>
          <a:prstGeom prst="rect">
            <a:avLst/>
          </a:prstGeom>
          <a:solidFill>
            <a:srgbClr val="1E2F5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274320" tIns="91440" rtlCol="0" anchor="ctr"/>
          <a:lstStyle/>
          <a:p>
            <a:pPr>
              <a:defRPr sz="2600" b="1">
                <a:solidFill>
                  <a:srgbClr val="FFFFFF"/>
                </a:solidFill>
              </a:defRPr>
            </a:pPr>
            <a:r>
              <a:t>Industry Threats &amp; Challenges</a:t>
            </a:r>
          </a:p>
        </p:txBody>
      </p:sp>
      <p:sp>
        <p:nvSpPr>
          <p:cNvPr id="4" name="Rectangle 3"/>
          <p:cNvSpPr/>
          <p:nvPr/>
        </p:nvSpPr>
        <p:spPr>
          <a:xfrm>
            <a:off x="457200" y="868680"/>
            <a:ext cx="8229600" cy="566928"/>
          </a:xfrm>
          <a:prstGeom prst="rect">
            <a:avLst/>
          </a:prstGeom>
          <a:solidFill>
            <a:srgbClr val="FFFFFF"/>
          </a:solidFill>
          <a:ln w="19050">
            <a:solidFill>
              <a:srgbClr val="C8505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TextBox 4"/>
          <p:cNvSpPr txBox="1"/>
          <p:nvPr/>
        </p:nvSpPr>
        <p:spPr>
          <a:xfrm>
            <a:off x="594360" y="932688"/>
            <a:ext cx="4114800" cy="1828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000" b="1">
                <a:solidFill>
                  <a:srgbClr val="B43232"/>
                </a:solidFill>
              </a:defRPr>
            </a:pPr>
            <a:r>
              <a:t>⚠️ Talent Attrition &amp; Wage Inflation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94360" y="1124712"/>
            <a:ext cx="7863840" cy="1280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800">
                <a:solidFill>
                  <a:srgbClr val="646464"/>
                </a:solidFill>
              </a:defRPr>
            </a:pPr>
            <a:r>
              <a:t>Annual attrition 15-20%; GCC expansion driving 15-20% wage premiums; skilled talent shortage in AI/Cloud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94360" y="1271016"/>
            <a:ext cx="7863840" cy="1280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800">
                <a:solidFill>
                  <a:srgbClr val="327832"/>
                </a:solidFill>
              </a:defRPr>
            </a:pPr>
            <a:r>
              <a:t>✓ Reskilling programs, flexible work models, competitive compensation</a:t>
            </a:r>
          </a:p>
        </p:txBody>
      </p:sp>
      <p:sp>
        <p:nvSpPr>
          <p:cNvPr id="8" name="Rectangle 7"/>
          <p:cNvSpPr/>
          <p:nvPr/>
        </p:nvSpPr>
        <p:spPr>
          <a:xfrm>
            <a:off x="457200" y="1481328"/>
            <a:ext cx="8229600" cy="566928"/>
          </a:xfrm>
          <a:prstGeom prst="rect">
            <a:avLst/>
          </a:prstGeom>
          <a:solidFill>
            <a:srgbClr val="FFFFFF"/>
          </a:solidFill>
          <a:ln w="19050">
            <a:solidFill>
              <a:srgbClr val="C8505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TextBox 8"/>
          <p:cNvSpPr txBox="1"/>
          <p:nvPr/>
        </p:nvSpPr>
        <p:spPr>
          <a:xfrm>
            <a:off x="594360" y="1545336"/>
            <a:ext cx="4114800" cy="1828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000" b="1">
                <a:solidFill>
                  <a:srgbClr val="B43232"/>
                </a:solidFill>
              </a:defRPr>
            </a:pPr>
            <a:r>
              <a:t>⚠️ Global Economic Uncertainty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94360" y="1737360"/>
            <a:ext cx="7863840" cy="1280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800">
                <a:solidFill>
                  <a:srgbClr val="646464"/>
                </a:solidFill>
              </a:defRPr>
            </a:pPr>
            <a:r>
              <a:t>Recession fears in US/EU leading to cautious IT spending and budget cuts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94360" y="1883664"/>
            <a:ext cx="7863840" cy="1280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800">
                <a:solidFill>
                  <a:srgbClr val="327832"/>
                </a:solidFill>
              </a:defRPr>
            </a:pPr>
            <a:r>
              <a:t>✓ Diversify client base, focus on cost-optimization services, pivot to emerging markets</a:t>
            </a:r>
          </a:p>
        </p:txBody>
      </p:sp>
      <p:sp>
        <p:nvSpPr>
          <p:cNvPr id="12" name="Rectangle 11"/>
          <p:cNvSpPr/>
          <p:nvPr/>
        </p:nvSpPr>
        <p:spPr>
          <a:xfrm>
            <a:off x="457200" y="2093976"/>
            <a:ext cx="8229600" cy="566928"/>
          </a:xfrm>
          <a:prstGeom prst="rect">
            <a:avLst/>
          </a:prstGeom>
          <a:solidFill>
            <a:srgbClr val="FFFFFF"/>
          </a:solidFill>
          <a:ln w="19050">
            <a:solidFill>
              <a:srgbClr val="C8505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TextBox 12"/>
          <p:cNvSpPr txBox="1"/>
          <p:nvPr/>
        </p:nvSpPr>
        <p:spPr>
          <a:xfrm>
            <a:off x="594360" y="2157984"/>
            <a:ext cx="4114800" cy="1828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000" b="1">
                <a:solidFill>
                  <a:srgbClr val="B43232"/>
                </a:solidFill>
              </a:defRPr>
            </a:pPr>
            <a:r>
              <a:t>⚠️ Currency Fluctuations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94360" y="2350008"/>
            <a:ext cx="7863840" cy="1280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800">
                <a:solidFill>
                  <a:srgbClr val="646464"/>
                </a:solidFill>
              </a:defRPr>
            </a:pPr>
            <a:r>
              <a:t>Rupee volatility affects export realizations and profitability margins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594360" y="2496312"/>
            <a:ext cx="7863840" cy="1280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800">
                <a:solidFill>
                  <a:srgbClr val="327832"/>
                </a:solidFill>
              </a:defRPr>
            </a:pPr>
            <a:r>
              <a:t>✓ Currency hedging, natural hedging through local expenses, pricing adjustments</a:t>
            </a:r>
          </a:p>
        </p:txBody>
      </p:sp>
      <p:sp>
        <p:nvSpPr>
          <p:cNvPr id="16" name="Rectangle 15"/>
          <p:cNvSpPr/>
          <p:nvPr/>
        </p:nvSpPr>
        <p:spPr>
          <a:xfrm>
            <a:off x="457200" y="2706624"/>
            <a:ext cx="8229600" cy="566928"/>
          </a:xfrm>
          <a:prstGeom prst="rect">
            <a:avLst/>
          </a:prstGeom>
          <a:solidFill>
            <a:srgbClr val="FFFFFF"/>
          </a:solidFill>
          <a:ln w="19050">
            <a:solidFill>
              <a:srgbClr val="C8505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7" name="TextBox 16"/>
          <p:cNvSpPr txBox="1"/>
          <p:nvPr/>
        </p:nvSpPr>
        <p:spPr>
          <a:xfrm>
            <a:off x="594360" y="2770632"/>
            <a:ext cx="4114800" cy="1828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000" b="1">
                <a:solidFill>
                  <a:srgbClr val="B43232"/>
                </a:solidFill>
              </a:defRPr>
            </a:pPr>
            <a:r>
              <a:t>⚠️ Increased Competition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594360" y="2962656"/>
            <a:ext cx="7863840" cy="1280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800">
                <a:solidFill>
                  <a:srgbClr val="646464"/>
                </a:solidFill>
              </a:defRPr>
            </a:pPr>
            <a:r>
              <a:t>Competition from Vietnam, Philippines, Eastern Europe; pricing pressure from onshore providers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594360" y="3108960"/>
            <a:ext cx="7863840" cy="1280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800">
                <a:solidFill>
                  <a:srgbClr val="327832"/>
                </a:solidFill>
              </a:defRPr>
            </a:pPr>
            <a:r>
              <a:t>✓ Move up value chain, specialize in niche areas, highlight quality over cost</a:t>
            </a:r>
          </a:p>
        </p:txBody>
      </p:sp>
      <p:sp>
        <p:nvSpPr>
          <p:cNvPr id="20" name="Rectangle 19"/>
          <p:cNvSpPr/>
          <p:nvPr/>
        </p:nvSpPr>
        <p:spPr>
          <a:xfrm>
            <a:off x="457200" y="3319272"/>
            <a:ext cx="8229600" cy="566928"/>
          </a:xfrm>
          <a:prstGeom prst="rect">
            <a:avLst/>
          </a:prstGeom>
          <a:solidFill>
            <a:srgbClr val="FFFFFF"/>
          </a:solidFill>
          <a:ln w="19050">
            <a:solidFill>
              <a:srgbClr val="C8505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1" name="TextBox 20"/>
          <p:cNvSpPr txBox="1"/>
          <p:nvPr/>
        </p:nvSpPr>
        <p:spPr>
          <a:xfrm>
            <a:off x="594360" y="3383279"/>
            <a:ext cx="4114800" cy="1828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000" b="1">
                <a:solidFill>
                  <a:srgbClr val="B43232"/>
                </a:solidFill>
              </a:defRPr>
            </a:pPr>
            <a:r>
              <a:t>⚠️ Technology Obsolescence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594360" y="3575304"/>
            <a:ext cx="7863840" cy="1280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800">
                <a:solidFill>
                  <a:srgbClr val="646464"/>
                </a:solidFill>
              </a:defRPr>
            </a:pPr>
            <a:r>
              <a:t>Rapid tech changes (AI, Cloud) require constant upskilling; legacy skills becoming redundant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594360" y="3721608"/>
            <a:ext cx="7863840" cy="1280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800">
                <a:solidFill>
                  <a:srgbClr val="327832"/>
                </a:solidFill>
              </a:defRPr>
            </a:pPr>
            <a:r>
              <a:t>✓ Continuous learning culture, partnerships with tech giants, R&amp;D investment</a:t>
            </a:r>
          </a:p>
        </p:txBody>
      </p:sp>
      <p:sp>
        <p:nvSpPr>
          <p:cNvPr id="24" name="Rectangle 23"/>
          <p:cNvSpPr/>
          <p:nvPr/>
        </p:nvSpPr>
        <p:spPr>
          <a:xfrm>
            <a:off x="457200" y="3931920"/>
            <a:ext cx="8229600" cy="566928"/>
          </a:xfrm>
          <a:prstGeom prst="rect">
            <a:avLst/>
          </a:prstGeom>
          <a:solidFill>
            <a:srgbClr val="FFFFFF"/>
          </a:solidFill>
          <a:ln w="19050">
            <a:solidFill>
              <a:srgbClr val="C8505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5" name="TextBox 24"/>
          <p:cNvSpPr txBox="1"/>
          <p:nvPr/>
        </p:nvSpPr>
        <p:spPr>
          <a:xfrm>
            <a:off x="594360" y="3995928"/>
            <a:ext cx="4114800" cy="1828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000" b="1">
                <a:solidFill>
                  <a:srgbClr val="B43232"/>
                </a:solidFill>
              </a:defRPr>
            </a:pPr>
            <a:r>
              <a:t>⚠️ Client Concentration Risk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594360" y="4187952"/>
            <a:ext cx="7863840" cy="1280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800">
                <a:solidFill>
                  <a:srgbClr val="646464"/>
                </a:solidFill>
              </a:defRPr>
            </a:pPr>
            <a:r>
              <a:t>Heavy dependence on few large clients (top 5 clients = 40-50% revenue for many firms)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594360" y="4334256"/>
            <a:ext cx="7863840" cy="1280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800">
                <a:solidFill>
                  <a:srgbClr val="327832"/>
                </a:solidFill>
              </a:defRPr>
            </a:pPr>
            <a:r>
              <a:t>✓ Diversify client portfolio, expand into new industries, build recurring revenue streams</a:t>
            </a:r>
          </a:p>
        </p:txBody>
      </p:sp>
      <p:sp>
        <p:nvSpPr>
          <p:cNvPr id="28" name="Rectangle 27"/>
          <p:cNvSpPr/>
          <p:nvPr/>
        </p:nvSpPr>
        <p:spPr>
          <a:xfrm>
            <a:off x="457200" y="4544568"/>
            <a:ext cx="8229600" cy="566928"/>
          </a:xfrm>
          <a:prstGeom prst="rect">
            <a:avLst/>
          </a:prstGeom>
          <a:solidFill>
            <a:srgbClr val="FFFFFF"/>
          </a:solidFill>
          <a:ln w="19050">
            <a:solidFill>
              <a:srgbClr val="C8505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9" name="TextBox 28"/>
          <p:cNvSpPr txBox="1"/>
          <p:nvPr/>
        </p:nvSpPr>
        <p:spPr>
          <a:xfrm>
            <a:off x="594360" y="4608576"/>
            <a:ext cx="4114800" cy="1828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000" b="1">
                <a:solidFill>
                  <a:srgbClr val="B43232"/>
                </a:solidFill>
              </a:defRPr>
            </a:pPr>
            <a:r>
              <a:t>⚠️ Data Privacy &amp; Compliance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594360" y="4800600"/>
            <a:ext cx="7863840" cy="1280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800">
                <a:solidFill>
                  <a:srgbClr val="646464"/>
                </a:solidFill>
              </a:defRPr>
            </a:pPr>
            <a:r>
              <a:t>GDPR, Data Protection Act compliance costs; cybersecurity threat exposure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594360" y="4946904"/>
            <a:ext cx="7863840" cy="1280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800">
                <a:solidFill>
                  <a:srgbClr val="327832"/>
                </a:solidFill>
              </a:defRPr>
            </a:pPr>
            <a:r>
              <a:t>✓ Invest in certifications (ISO 27001, SOC 2), robust security infrastructure</a:t>
            </a:r>
          </a:p>
        </p:txBody>
      </p:sp>
      <p:sp>
        <p:nvSpPr>
          <p:cNvPr id="32" name="Rectangle 31"/>
          <p:cNvSpPr/>
          <p:nvPr/>
        </p:nvSpPr>
        <p:spPr>
          <a:xfrm>
            <a:off x="457200" y="5157216"/>
            <a:ext cx="8229600" cy="566928"/>
          </a:xfrm>
          <a:prstGeom prst="rect">
            <a:avLst/>
          </a:prstGeom>
          <a:solidFill>
            <a:srgbClr val="FFFFFF"/>
          </a:solidFill>
          <a:ln w="19050">
            <a:solidFill>
              <a:srgbClr val="C8505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3" name="TextBox 32"/>
          <p:cNvSpPr txBox="1"/>
          <p:nvPr/>
        </p:nvSpPr>
        <p:spPr>
          <a:xfrm>
            <a:off x="594360" y="5221224"/>
            <a:ext cx="4114800" cy="1828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000" b="1">
                <a:solidFill>
                  <a:srgbClr val="B43232"/>
                </a:solidFill>
              </a:defRPr>
            </a:pPr>
            <a:r>
              <a:t>⚠️ Payment Delays &amp; Bad Debts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594360" y="5413248"/>
            <a:ext cx="7863840" cy="1280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800">
                <a:solidFill>
                  <a:srgbClr val="646464"/>
                </a:solidFill>
              </a:defRPr>
            </a:pPr>
            <a:r>
              <a:t>Extended receivables (90+ days), client bankruptcies, disputed invoices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594360" y="5559552"/>
            <a:ext cx="7863840" cy="1280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800">
                <a:solidFill>
                  <a:srgbClr val="327832"/>
                </a:solidFill>
              </a:defRPr>
            </a:pPr>
            <a:r>
              <a:t>✓ Credit insurance, advance payments, invoice factoring, strong contracts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0F2F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TC_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46720" y="182880"/>
            <a:ext cx="822960" cy="822960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0" y="0"/>
            <a:ext cx="9144000" cy="640080"/>
          </a:xfrm>
          <a:prstGeom prst="rect">
            <a:avLst/>
          </a:prstGeom>
          <a:solidFill>
            <a:srgbClr val="1E2F5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274320" tIns="91440" rtlCol="0" anchor="ctr"/>
          <a:lstStyle/>
          <a:p>
            <a:pPr>
              <a:defRPr sz="2600" b="1">
                <a:solidFill>
                  <a:srgbClr val="FFFFFF"/>
                </a:solidFill>
              </a:defRPr>
            </a:pPr>
            <a:r>
              <a:t>How Terkar Capital Can Help IT Services Companies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640080" y="914400"/>
            <a:ext cx="7863840" cy="685800"/>
          </a:xfrm>
          <a:prstGeom prst="roundRect">
            <a:avLst/>
          </a:prstGeom>
          <a:solidFill>
            <a:srgbClr val="43619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182880" tIns="91440" rtlCol="0" anchor="ctr"/>
          <a:lstStyle/>
          <a:p>
            <a:pPr algn="ctr">
              <a:defRPr sz="1200">
                <a:solidFill>
                  <a:srgbClr val="FFFFFF"/>
                </a:solidFill>
              </a:defRPr>
            </a:pPr>
            <a:r>
              <a:t>Terkar Capital understands the unique working capital challenges of IT services - managing 60-90 day receivables while meeting monthly payroll and operational expenses. We provide fast, flexible financing solutions tailored to your cash flow cycles.</a:t>
            </a:r>
          </a:p>
        </p:txBody>
      </p:sp>
      <p:sp>
        <p:nvSpPr>
          <p:cNvPr id="5" name="Rectangle 4"/>
          <p:cNvSpPr/>
          <p:nvPr/>
        </p:nvSpPr>
        <p:spPr>
          <a:xfrm>
            <a:off x="640080" y="1783080"/>
            <a:ext cx="3794760" cy="777240"/>
          </a:xfrm>
          <a:prstGeom prst="rect">
            <a:avLst/>
          </a:prstGeom>
          <a:solidFill>
            <a:srgbClr val="FFFFFF"/>
          </a:solidFill>
          <a:ln w="25400">
            <a:solidFill>
              <a:srgbClr val="43619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Rectangle 5"/>
          <p:cNvSpPr/>
          <p:nvPr/>
        </p:nvSpPr>
        <p:spPr>
          <a:xfrm>
            <a:off x="640080" y="1783080"/>
            <a:ext cx="64008" cy="777240"/>
          </a:xfrm>
          <a:prstGeom prst="rect">
            <a:avLst/>
          </a:prstGeom>
          <a:solidFill>
            <a:srgbClr val="DAA52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TextBox 6"/>
          <p:cNvSpPr txBox="1"/>
          <p:nvPr/>
        </p:nvSpPr>
        <p:spPr>
          <a:xfrm>
            <a:off x="777240" y="1874519"/>
            <a:ext cx="347472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1">
                <a:solidFill>
                  <a:srgbClr val="1E2F54"/>
                </a:solidFill>
              </a:defRPr>
            </a:pPr>
            <a:r>
              <a:t>Unsecured Working Capital Loans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77240" y="2148840"/>
            <a:ext cx="356616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900">
                <a:solidFill>
                  <a:srgbClr val="646464"/>
                </a:solidFill>
              </a:defRPr>
            </a:pPr>
            <a:r>
              <a:t>Quick funding up to ₹5 Cr without collateral for operational expenses, payroll, vendor payments</a:t>
            </a:r>
          </a:p>
        </p:txBody>
      </p:sp>
      <p:sp>
        <p:nvSpPr>
          <p:cNvPr id="9" name="Rectangle 8"/>
          <p:cNvSpPr/>
          <p:nvPr/>
        </p:nvSpPr>
        <p:spPr>
          <a:xfrm>
            <a:off x="4709160" y="1783080"/>
            <a:ext cx="3794760" cy="777240"/>
          </a:xfrm>
          <a:prstGeom prst="rect">
            <a:avLst/>
          </a:prstGeom>
          <a:solidFill>
            <a:srgbClr val="FFFFFF"/>
          </a:solidFill>
          <a:ln w="25400">
            <a:solidFill>
              <a:srgbClr val="43619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Rectangle 9"/>
          <p:cNvSpPr/>
          <p:nvPr/>
        </p:nvSpPr>
        <p:spPr>
          <a:xfrm>
            <a:off x="4709160" y="1783080"/>
            <a:ext cx="64008" cy="777240"/>
          </a:xfrm>
          <a:prstGeom prst="rect">
            <a:avLst/>
          </a:prstGeom>
          <a:solidFill>
            <a:srgbClr val="DAA52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TextBox 10"/>
          <p:cNvSpPr txBox="1"/>
          <p:nvPr/>
        </p:nvSpPr>
        <p:spPr>
          <a:xfrm>
            <a:off x="4846320" y="1874519"/>
            <a:ext cx="347472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1">
                <a:solidFill>
                  <a:srgbClr val="1E2F54"/>
                </a:solidFill>
              </a:defRPr>
            </a:pPr>
            <a:r>
              <a:t>Secured Working Capital Loans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846320" y="2148840"/>
            <a:ext cx="356616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900">
                <a:solidFill>
                  <a:srgbClr val="646464"/>
                </a:solidFill>
              </a:defRPr>
            </a:pPr>
            <a:r>
              <a:t>Higher limits (₹5-100 Cr+) against receivables, property, or FDs for larger requirements</a:t>
            </a:r>
          </a:p>
        </p:txBody>
      </p:sp>
      <p:sp>
        <p:nvSpPr>
          <p:cNvPr id="13" name="Rectangle 12"/>
          <p:cNvSpPr/>
          <p:nvPr/>
        </p:nvSpPr>
        <p:spPr>
          <a:xfrm>
            <a:off x="640080" y="2651760"/>
            <a:ext cx="3794760" cy="777240"/>
          </a:xfrm>
          <a:prstGeom prst="rect">
            <a:avLst/>
          </a:prstGeom>
          <a:solidFill>
            <a:srgbClr val="FFFFFF"/>
          </a:solidFill>
          <a:ln w="25400">
            <a:solidFill>
              <a:srgbClr val="43619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4" name="Rectangle 13"/>
          <p:cNvSpPr/>
          <p:nvPr/>
        </p:nvSpPr>
        <p:spPr>
          <a:xfrm>
            <a:off x="640080" y="2651760"/>
            <a:ext cx="64008" cy="777240"/>
          </a:xfrm>
          <a:prstGeom prst="rect">
            <a:avLst/>
          </a:prstGeom>
          <a:solidFill>
            <a:srgbClr val="DAA52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5" name="TextBox 14"/>
          <p:cNvSpPr txBox="1"/>
          <p:nvPr/>
        </p:nvSpPr>
        <p:spPr>
          <a:xfrm>
            <a:off x="777240" y="2743200"/>
            <a:ext cx="347472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1">
                <a:solidFill>
                  <a:srgbClr val="1E2F54"/>
                </a:solidFill>
              </a:defRPr>
            </a:pPr>
            <a:r>
              <a:t>Invoice Discounting &amp; Factoring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777240" y="3017520"/>
            <a:ext cx="356616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900">
                <a:solidFill>
                  <a:srgbClr val="646464"/>
                </a:solidFill>
              </a:defRPr>
            </a:pPr>
            <a:r>
              <a:t>Convert 45-90 day receivables into immediate cash at competitive rates (12-18% PA)</a:t>
            </a:r>
          </a:p>
        </p:txBody>
      </p:sp>
      <p:sp>
        <p:nvSpPr>
          <p:cNvPr id="17" name="Rectangle 16"/>
          <p:cNvSpPr/>
          <p:nvPr/>
        </p:nvSpPr>
        <p:spPr>
          <a:xfrm>
            <a:off x="4709160" y="2651760"/>
            <a:ext cx="3794760" cy="777240"/>
          </a:xfrm>
          <a:prstGeom prst="rect">
            <a:avLst/>
          </a:prstGeom>
          <a:solidFill>
            <a:srgbClr val="FFFFFF"/>
          </a:solidFill>
          <a:ln w="25400">
            <a:solidFill>
              <a:srgbClr val="43619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8" name="Rectangle 17"/>
          <p:cNvSpPr/>
          <p:nvPr/>
        </p:nvSpPr>
        <p:spPr>
          <a:xfrm>
            <a:off x="4709160" y="2651760"/>
            <a:ext cx="64008" cy="777240"/>
          </a:xfrm>
          <a:prstGeom prst="rect">
            <a:avLst/>
          </a:prstGeom>
          <a:solidFill>
            <a:srgbClr val="DAA52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9" name="TextBox 18"/>
          <p:cNvSpPr txBox="1"/>
          <p:nvPr/>
        </p:nvSpPr>
        <p:spPr>
          <a:xfrm>
            <a:off x="4846320" y="2743200"/>
            <a:ext cx="347472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1">
                <a:solidFill>
                  <a:srgbClr val="1E2F54"/>
                </a:solidFill>
              </a:defRPr>
            </a:pPr>
            <a:r>
              <a:t>Bill Discounting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846320" y="3017520"/>
            <a:ext cx="356616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900">
                <a:solidFill>
                  <a:srgbClr val="646464"/>
                </a:solidFill>
              </a:defRPr>
            </a:pPr>
            <a:r>
              <a:t>Get paid immediately on invoices - we collect from your clients</a:t>
            </a:r>
          </a:p>
        </p:txBody>
      </p:sp>
      <p:sp>
        <p:nvSpPr>
          <p:cNvPr id="21" name="Rectangle 20"/>
          <p:cNvSpPr/>
          <p:nvPr/>
        </p:nvSpPr>
        <p:spPr>
          <a:xfrm>
            <a:off x="640080" y="3520439"/>
            <a:ext cx="3794760" cy="777240"/>
          </a:xfrm>
          <a:prstGeom prst="rect">
            <a:avLst/>
          </a:prstGeom>
          <a:solidFill>
            <a:srgbClr val="FFFFFF"/>
          </a:solidFill>
          <a:ln w="25400">
            <a:solidFill>
              <a:srgbClr val="43619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2" name="Rectangle 21"/>
          <p:cNvSpPr/>
          <p:nvPr/>
        </p:nvSpPr>
        <p:spPr>
          <a:xfrm>
            <a:off x="640080" y="3520439"/>
            <a:ext cx="64008" cy="777240"/>
          </a:xfrm>
          <a:prstGeom prst="rect">
            <a:avLst/>
          </a:prstGeom>
          <a:solidFill>
            <a:srgbClr val="DAA52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3" name="TextBox 22"/>
          <p:cNvSpPr txBox="1"/>
          <p:nvPr/>
        </p:nvSpPr>
        <p:spPr>
          <a:xfrm>
            <a:off x="777240" y="3611879"/>
            <a:ext cx="347472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1">
                <a:solidFill>
                  <a:srgbClr val="1E2F54"/>
                </a:solidFill>
              </a:defRPr>
            </a:pPr>
            <a:r>
              <a:t>LC Discounting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777240" y="3886200"/>
            <a:ext cx="356616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900">
                <a:solidFill>
                  <a:srgbClr val="646464"/>
                </a:solidFill>
              </a:defRPr>
            </a:pPr>
            <a:r>
              <a:t>Financing against confirmed export LCs for international projects</a:t>
            </a:r>
          </a:p>
        </p:txBody>
      </p:sp>
      <p:sp>
        <p:nvSpPr>
          <p:cNvPr id="25" name="Rectangle 24"/>
          <p:cNvSpPr/>
          <p:nvPr/>
        </p:nvSpPr>
        <p:spPr>
          <a:xfrm>
            <a:off x="4709160" y="3520439"/>
            <a:ext cx="3794760" cy="777240"/>
          </a:xfrm>
          <a:prstGeom prst="rect">
            <a:avLst/>
          </a:prstGeom>
          <a:solidFill>
            <a:srgbClr val="FFFFFF"/>
          </a:solidFill>
          <a:ln w="25400">
            <a:solidFill>
              <a:srgbClr val="43619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6" name="Rectangle 25"/>
          <p:cNvSpPr/>
          <p:nvPr/>
        </p:nvSpPr>
        <p:spPr>
          <a:xfrm>
            <a:off x="4709160" y="3520439"/>
            <a:ext cx="64008" cy="777240"/>
          </a:xfrm>
          <a:prstGeom prst="rect">
            <a:avLst/>
          </a:prstGeom>
          <a:solidFill>
            <a:srgbClr val="DAA52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7" name="TextBox 26"/>
          <p:cNvSpPr txBox="1"/>
          <p:nvPr/>
        </p:nvSpPr>
        <p:spPr>
          <a:xfrm>
            <a:off x="4846320" y="3611879"/>
            <a:ext cx="347472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1">
                <a:solidFill>
                  <a:srgbClr val="1E2F54"/>
                </a:solidFill>
              </a:defRPr>
            </a:pPr>
            <a:r>
              <a:t>CGTMSE Loans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4846320" y="3886200"/>
            <a:ext cx="356616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900">
                <a:solidFill>
                  <a:srgbClr val="646464"/>
                </a:solidFill>
              </a:defRPr>
            </a:pPr>
            <a:r>
              <a:t>Collateral-free loans up to ₹5 Cr under government-backed scheme for MSMEs</a:t>
            </a:r>
          </a:p>
        </p:txBody>
      </p:sp>
      <p:sp>
        <p:nvSpPr>
          <p:cNvPr id="29" name="Rounded Rectangle 28"/>
          <p:cNvSpPr/>
          <p:nvPr/>
        </p:nvSpPr>
        <p:spPr>
          <a:xfrm>
            <a:off x="640080" y="4434840"/>
            <a:ext cx="7863840" cy="594360"/>
          </a:xfrm>
          <a:prstGeom prst="roundRect">
            <a:avLst/>
          </a:prstGeom>
          <a:solidFill>
            <a:srgbClr val="F0FAF0"/>
          </a:solidFill>
          <a:ln w="25400">
            <a:solidFill>
              <a:srgbClr val="32963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37160" tIns="91440" rtlCol="0" anchor="ctr"/>
          <a:lstStyle/>
          <a:p>
            <a:pPr algn="ctr">
              <a:defRPr sz="1300" b="1">
                <a:solidFill>
                  <a:srgbClr val="329632"/>
                </a:solidFill>
              </a:defRPr>
            </a:pPr>
            <a:r>
              <a:t>Why Choose Terkar Capital?</a:t>
            </a:r>
          </a:p>
          <a:p>
            <a:pPr>
              <a:spcBef>
                <a:spcPts val="500"/>
              </a:spcBef>
              <a:defRPr sz="1000">
                <a:solidFill>
                  <a:srgbClr val="282828"/>
                </a:solidFill>
              </a:defRPr>
            </a:pPr>
            <a:r>
              <a:t>✓ 7-10 Day Disbursement  |  ✓ Rates from 9% PA  |  ✓ 15+ Years Experience  |  ✓ 400+ Corporate Clients  |  ✓ Flexible Repayment Aligned with Your Cash Flows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E2F5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TC_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83592" y="852398"/>
            <a:ext cx="1976815" cy="1976815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914400" y="3383280"/>
            <a:ext cx="73152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3400" b="1">
                <a:solidFill>
                  <a:srgbClr val="FFFFFF"/>
                </a:solidFill>
              </a:defRPr>
            </a:pPr>
            <a:r>
              <a:t>Partner with Terkar Capital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371600" y="3931920"/>
            <a:ext cx="64008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400">
                <a:solidFill>
                  <a:srgbClr val="C8D2DC"/>
                </a:solidFill>
              </a:defRPr>
            </a:pPr>
            <a:r>
              <a:t>Empowering IT Services Companies with Smart Working Capital Solutions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371600" y="4434840"/>
            <a:ext cx="6400800" cy="594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>
                <a:solidFill>
                  <a:srgbClr val="C8D2DC"/>
                </a:solidFill>
              </a:defRPr>
            </a:pPr>
            <a:r>
              <a:t>www.terkarcapital.com</a:t>
            </a:r>
          </a:p>
          <a:p>
            <a:pPr algn="ctr">
              <a:spcBef>
                <a:spcPts val="600"/>
              </a:spcBef>
              <a:defRPr sz="1100">
                <a:solidFill>
                  <a:srgbClr val="C8D2DC"/>
                </a:solidFill>
              </a:defRPr>
            </a:pPr>
            <a:r>
              <a:t>📍 Pune: Castle Eleganza, Erandwane, Pune - 411004</a:t>
            </a:r>
          </a:p>
          <a:p>
            <a:pPr algn="ctr">
              <a:spcBef>
                <a:spcPts val="600"/>
              </a:spcBef>
              <a:defRPr sz="1100">
                <a:solidFill>
                  <a:srgbClr val="C8D2DC"/>
                </a:solidFill>
              </a:defRPr>
            </a:pPr>
            <a:r>
              <a:t>📍 Mumbai: The Capital, Level 7, BKC, Mumbai - 400051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0F2F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TC_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29600" y="4297680"/>
            <a:ext cx="822960" cy="822960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0" y="0"/>
            <a:ext cx="9144000" cy="640080"/>
          </a:xfrm>
          <a:prstGeom prst="rect">
            <a:avLst/>
          </a:prstGeom>
          <a:solidFill>
            <a:srgbClr val="1E2F5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274320" tIns="91440" rtlCol="0" anchor="ctr"/>
          <a:lstStyle/>
          <a:p>
            <a:pPr>
              <a:defRPr sz="2600" b="1">
                <a:solidFill>
                  <a:srgbClr val="FFFFFF"/>
                </a:solidFill>
              </a:defRPr>
            </a:pPr>
            <a:r>
              <a:t>IT Services Industry - Overview</a:t>
            </a:r>
          </a:p>
        </p:txBody>
      </p:sp>
      <p:sp>
        <p:nvSpPr>
          <p:cNvPr id="4" name="Rectangle 3"/>
          <p:cNvSpPr/>
          <p:nvPr/>
        </p:nvSpPr>
        <p:spPr>
          <a:xfrm>
            <a:off x="457200" y="868680"/>
            <a:ext cx="1920240" cy="914400"/>
          </a:xfrm>
          <a:prstGeom prst="rect">
            <a:avLst/>
          </a:prstGeom>
          <a:solidFill>
            <a:srgbClr val="43619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109728" rtlCol="0" anchor="ctr"/>
          <a:lstStyle/>
          <a:p>
            <a:pPr algn="ctr">
              <a:defRPr sz="1000">
                <a:solidFill>
                  <a:srgbClr val="C8D2DC"/>
                </a:solidFill>
              </a:defRPr>
            </a:pPr>
            <a:r>
              <a:t>Market Size 2024</a:t>
            </a:r>
          </a:p>
          <a:p>
            <a:pPr algn="ctr">
              <a:spcBef>
                <a:spcPts val="400"/>
              </a:spcBef>
              <a:defRPr sz="2200" b="1">
                <a:solidFill>
                  <a:srgbClr val="FFFFFF"/>
                </a:solidFill>
              </a:defRPr>
            </a:pPr>
            <a:r>
              <a:t>₹1.37 Lakh Cr</a:t>
            </a:r>
          </a:p>
          <a:p>
            <a:pPr algn="ctr">
              <a:spcBef>
                <a:spcPts val="200"/>
              </a:spcBef>
              <a:defRPr sz="900">
                <a:solidFill>
                  <a:srgbClr val="C8D2DC"/>
                </a:solidFill>
              </a:defRPr>
            </a:pPr>
            <a:r>
              <a:t>($16.5 Bn)</a:t>
            </a:r>
          </a:p>
        </p:txBody>
      </p:sp>
      <p:sp>
        <p:nvSpPr>
          <p:cNvPr id="5" name="Rectangle 4"/>
          <p:cNvSpPr/>
          <p:nvPr/>
        </p:nvSpPr>
        <p:spPr>
          <a:xfrm>
            <a:off x="2606040" y="868680"/>
            <a:ext cx="1920240" cy="914400"/>
          </a:xfrm>
          <a:prstGeom prst="rect">
            <a:avLst/>
          </a:prstGeom>
          <a:solidFill>
            <a:srgbClr val="43619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109728" rtlCol="0" anchor="ctr"/>
          <a:lstStyle/>
          <a:p>
            <a:pPr algn="ctr">
              <a:defRPr sz="1000">
                <a:solidFill>
                  <a:srgbClr val="C8D2DC"/>
                </a:solidFill>
              </a:defRPr>
            </a:pPr>
            <a:r>
              <a:t>Growth Rate</a:t>
            </a:r>
          </a:p>
          <a:p>
            <a:pPr algn="ctr">
              <a:spcBef>
                <a:spcPts val="400"/>
              </a:spcBef>
              <a:defRPr sz="2200" b="1">
                <a:solidFill>
                  <a:srgbClr val="FFFFFF"/>
                </a:solidFill>
              </a:defRPr>
            </a:pPr>
            <a:r>
              <a:t>6-7% YoY</a:t>
            </a:r>
          </a:p>
          <a:p>
            <a:pPr algn="ctr">
              <a:spcBef>
                <a:spcPts val="200"/>
              </a:spcBef>
              <a:defRPr sz="900">
                <a:solidFill>
                  <a:srgbClr val="C8D2DC"/>
                </a:solidFill>
              </a:defRPr>
            </a:pPr>
            <a:r>
              <a:t>CAGR</a:t>
            </a:r>
          </a:p>
        </p:txBody>
      </p:sp>
      <p:sp>
        <p:nvSpPr>
          <p:cNvPr id="6" name="Rectangle 5"/>
          <p:cNvSpPr/>
          <p:nvPr/>
        </p:nvSpPr>
        <p:spPr>
          <a:xfrm>
            <a:off x="4754880" y="868680"/>
            <a:ext cx="1920240" cy="914400"/>
          </a:xfrm>
          <a:prstGeom prst="rect">
            <a:avLst/>
          </a:prstGeom>
          <a:solidFill>
            <a:srgbClr val="43619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109728" rtlCol="0" anchor="ctr"/>
          <a:lstStyle/>
          <a:p>
            <a:pPr algn="ctr">
              <a:defRPr sz="1000">
                <a:solidFill>
                  <a:srgbClr val="C8D2DC"/>
                </a:solidFill>
              </a:defRPr>
            </a:pPr>
            <a:r>
              <a:t>Employment</a:t>
            </a:r>
          </a:p>
          <a:p>
            <a:pPr algn="ctr">
              <a:spcBef>
                <a:spcPts val="400"/>
              </a:spcBef>
              <a:defRPr sz="2200" b="1">
                <a:solidFill>
                  <a:srgbClr val="FFFFFF"/>
                </a:solidFill>
              </a:defRPr>
            </a:pPr>
            <a:r>
              <a:t>5.4 Million+</a:t>
            </a:r>
          </a:p>
          <a:p>
            <a:pPr algn="ctr">
              <a:spcBef>
                <a:spcPts val="200"/>
              </a:spcBef>
              <a:defRPr sz="900">
                <a:solidFill>
                  <a:srgbClr val="C8D2DC"/>
                </a:solidFill>
              </a:defRPr>
            </a:pPr>
            <a:r>
              <a:t>Professionals</a:t>
            </a:r>
          </a:p>
        </p:txBody>
      </p:sp>
      <p:sp>
        <p:nvSpPr>
          <p:cNvPr id="7" name="Rectangle 6"/>
          <p:cNvSpPr/>
          <p:nvPr/>
        </p:nvSpPr>
        <p:spPr>
          <a:xfrm>
            <a:off x="6903720" y="868680"/>
            <a:ext cx="1920240" cy="914400"/>
          </a:xfrm>
          <a:prstGeom prst="rect">
            <a:avLst/>
          </a:prstGeom>
          <a:solidFill>
            <a:srgbClr val="43619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109728" rtlCol="0" anchor="ctr"/>
          <a:lstStyle/>
          <a:p>
            <a:pPr algn="ctr">
              <a:defRPr sz="1000">
                <a:solidFill>
                  <a:srgbClr val="C8D2DC"/>
                </a:solidFill>
              </a:defRPr>
            </a:pPr>
            <a:r>
              <a:t>Export Share</a:t>
            </a:r>
          </a:p>
          <a:p>
            <a:pPr algn="ctr">
              <a:spcBef>
                <a:spcPts val="400"/>
              </a:spcBef>
              <a:defRPr sz="2200" b="1">
                <a:solidFill>
                  <a:srgbClr val="FFFFFF"/>
                </a:solidFill>
              </a:defRPr>
            </a:pPr>
            <a:r>
              <a:t>65%+</a:t>
            </a:r>
          </a:p>
          <a:p>
            <a:pPr algn="ctr">
              <a:spcBef>
                <a:spcPts val="200"/>
              </a:spcBef>
              <a:defRPr sz="900">
                <a:solidFill>
                  <a:srgbClr val="C8D2DC"/>
                </a:solidFill>
              </a:defRPr>
            </a:pPr>
            <a:r>
              <a:t>of Revenue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" y="1965960"/>
            <a:ext cx="4206240" cy="2743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200">
                <a:solidFill>
                  <a:srgbClr val="282828"/>
                </a:solidFill>
              </a:defRPr>
            </a:pPr>
            <a:r>
              <a:rPr dirty="0"/>
              <a:t>India is the world's leading IT outsourcing destination with robust talent pool</a:t>
            </a:r>
          </a:p>
          <a:p>
            <a:pPr>
              <a:spcBef>
                <a:spcPts val="1000"/>
              </a:spcBef>
              <a:defRPr sz="1200">
                <a:solidFill>
                  <a:srgbClr val="282828"/>
                </a:solidFill>
              </a:defRPr>
            </a:pPr>
            <a:r>
              <a:rPr dirty="0"/>
              <a:t>Comprises software development, IT consulting, cloud services, </a:t>
            </a:r>
            <a:r>
              <a:rPr dirty="0" err="1"/>
              <a:t>cybersecurity</a:t>
            </a:r>
            <a:r>
              <a:rPr dirty="0"/>
              <a:t>, and BPO</a:t>
            </a:r>
          </a:p>
          <a:p>
            <a:pPr>
              <a:spcBef>
                <a:spcPts val="1000"/>
              </a:spcBef>
              <a:defRPr sz="1200">
                <a:solidFill>
                  <a:srgbClr val="282828"/>
                </a:solidFill>
              </a:defRPr>
            </a:pPr>
            <a:r>
              <a:rPr dirty="0"/>
              <a:t>Major clients: BFSI (22.5%), Manufacturing, Healthcare, Retail sectors</a:t>
            </a:r>
          </a:p>
          <a:p>
            <a:pPr>
              <a:spcBef>
                <a:spcPts val="1000"/>
              </a:spcBef>
              <a:defRPr sz="1200">
                <a:solidFill>
                  <a:srgbClr val="282828"/>
                </a:solidFill>
              </a:defRPr>
            </a:pPr>
            <a:r>
              <a:rPr dirty="0"/>
              <a:t>Hub cities: Bangalore, Hyderabad, Pune, Chennai, NCR, Mumbai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846320" y="1965960"/>
            <a:ext cx="4023360" cy="2743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200">
                <a:solidFill>
                  <a:srgbClr val="282828"/>
                </a:solidFill>
              </a:defRPr>
            </a:pPr>
            <a:r>
              <a:t>Key technologies: Cloud Computing (33% market share), AI/GenAI, Cybersecurity</a:t>
            </a:r>
          </a:p>
          <a:p>
            <a:pPr>
              <a:spcBef>
                <a:spcPts val="1000"/>
              </a:spcBef>
              <a:defRPr sz="1200">
                <a:solidFill>
                  <a:srgbClr val="282828"/>
                </a:solidFill>
              </a:defRPr>
            </a:pPr>
            <a:r>
              <a:t>Growth drivers: Digital transformation, cloud migration, automation adoption</a:t>
            </a:r>
          </a:p>
          <a:p>
            <a:pPr>
              <a:spcBef>
                <a:spcPts val="1000"/>
              </a:spcBef>
              <a:defRPr sz="1200">
                <a:solidFill>
                  <a:srgbClr val="282828"/>
                </a:solidFill>
              </a:defRPr>
            </a:pPr>
            <a:r>
              <a:t>Competitive advantage: Cost-effective solutions, English proficiency, 24/7 operations</a:t>
            </a:r>
          </a:p>
          <a:p>
            <a:pPr>
              <a:spcBef>
                <a:spcPts val="1000"/>
              </a:spcBef>
              <a:defRPr sz="1200">
                <a:solidFill>
                  <a:srgbClr val="282828"/>
                </a:solidFill>
              </a:defRPr>
            </a:pPr>
            <a:r>
              <a:t>Global Capability Centers (GCCs) growing rapidly - 3.46M workforce by 2030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0F2F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TC_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46720" y="182880"/>
            <a:ext cx="822960" cy="822960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0" y="0"/>
            <a:ext cx="9144000" cy="640080"/>
          </a:xfrm>
          <a:prstGeom prst="rect">
            <a:avLst/>
          </a:prstGeom>
          <a:solidFill>
            <a:srgbClr val="1E2F5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274320" tIns="91440" rtlCol="0" anchor="ctr"/>
          <a:lstStyle/>
          <a:p>
            <a:pPr>
              <a:defRPr sz="2600" b="1">
                <a:solidFill>
                  <a:srgbClr val="FFFFFF"/>
                </a:solidFill>
              </a:defRPr>
            </a:pPr>
            <a:r>
              <a:t>Operational Process in IT Services</a:t>
            </a:r>
          </a:p>
        </p:txBody>
      </p:sp>
      <p:sp>
        <p:nvSpPr>
          <p:cNvPr id="4" name="Rectangle 3"/>
          <p:cNvSpPr/>
          <p:nvPr/>
        </p:nvSpPr>
        <p:spPr>
          <a:xfrm>
            <a:off x="548640" y="914400"/>
            <a:ext cx="8046720" cy="868680"/>
          </a:xfrm>
          <a:prstGeom prst="rect">
            <a:avLst/>
          </a:prstGeom>
          <a:solidFill>
            <a:srgbClr val="FFFFFF"/>
          </a:solidFill>
          <a:ln w="25400">
            <a:solidFill>
              <a:srgbClr val="43619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Rectangle 4"/>
          <p:cNvSpPr/>
          <p:nvPr/>
        </p:nvSpPr>
        <p:spPr>
          <a:xfrm>
            <a:off x="548640" y="914400"/>
            <a:ext cx="91440" cy="868680"/>
          </a:xfrm>
          <a:prstGeom prst="rect">
            <a:avLst/>
          </a:prstGeom>
          <a:solidFill>
            <a:srgbClr val="43619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TextBox 5"/>
          <p:cNvSpPr txBox="1"/>
          <p:nvPr/>
        </p:nvSpPr>
        <p:spPr>
          <a:xfrm>
            <a:off x="777240" y="1005840"/>
            <a:ext cx="256032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400" b="1">
                <a:solidFill>
                  <a:srgbClr val="1E2F54"/>
                </a:solidFill>
              </a:defRPr>
            </a:pPr>
            <a:r>
              <a:t>1. Client Acquisition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474720" y="1005840"/>
            <a:ext cx="118872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300" b="1">
                <a:solidFill>
                  <a:srgbClr val="43619C"/>
                </a:solidFill>
              </a:defRPr>
            </a:pPr>
            <a:r>
              <a:t>15-90 days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77240" y="1325880"/>
            <a:ext cx="73152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>
                <a:solidFill>
                  <a:srgbClr val="646464"/>
                </a:solidFill>
              </a:defRPr>
            </a:pPr>
            <a:r>
              <a:t>Lead generation • Proposal &amp; bidding • Contract negotiation</a:t>
            </a:r>
          </a:p>
        </p:txBody>
      </p:sp>
      <p:sp>
        <p:nvSpPr>
          <p:cNvPr id="9" name="Rectangle 8"/>
          <p:cNvSpPr/>
          <p:nvPr/>
        </p:nvSpPr>
        <p:spPr>
          <a:xfrm>
            <a:off x="548640" y="1874519"/>
            <a:ext cx="8046720" cy="868680"/>
          </a:xfrm>
          <a:prstGeom prst="rect">
            <a:avLst/>
          </a:prstGeom>
          <a:solidFill>
            <a:srgbClr val="FFFFFF"/>
          </a:solidFill>
          <a:ln w="25400">
            <a:solidFill>
              <a:srgbClr val="43619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Rectangle 9"/>
          <p:cNvSpPr/>
          <p:nvPr/>
        </p:nvSpPr>
        <p:spPr>
          <a:xfrm>
            <a:off x="548640" y="1874519"/>
            <a:ext cx="91440" cy="868680"/>
          </a:xfrm>
          <a:prstGeom prst="rect">
            <a:avLst/>
          </a:prstGeom>
          <a:solidFill>
            <a:srgbClr val="43619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TextBox 10"/>
          <p:cNvSpPr txBox="1"/>
          <p:nvPr/>
        </p:nvSpPr>
        <p:spPr>
          <a:xfrm>
            <a:off x="777240" y="1965960"/>
            <a:ext cx="256032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400" b="1">
                <a:solidFill>
                  <a:srgbClr val="1E2F54"/>
                </a:solidFill>
              </a:defRPr>
            </a:pPr>
            <a:r>
              <a:t>2. Project Planning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474720" y="1965960"/>
            <a:ext cx="118872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300" b="1">
                <a:solidFill>
                  <a:srgbClr val="43619C"/>
                </a:solidFill>
              </a:defRPr>
            </a:pPr>
            <a:r>
              <a:t>7-15 days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77240" y="2286000"/>
            <a:ext cx="73152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>
                <a:solidFill>
                  <a:srgbClr val="646464"/>
                </a:solidFill>
              </a:defRPr>
            </a:pPr>
            <a:r>
              <a:t>Requirement analysis • Team allocation • Work breakdown</a:t>
            </a:r>
          </a:p>
        </p:txBody>
      </p:sp>
      <p:sp>
        <p:nvSpPr>
          <p:cNvPr id="14" name="Rectangle 13"/>
          <p:cNvSpPr/>
          <p:nvPr/>
        </p:nvSpPr>
        <p:spPr>
          <a:xfrm>
            <a:off x="548640" y="2834639"/>
            <a:ext cx="8046720" cy="868680"/>
          </a:xfrm>
          <a:prstGeom prst="rect">
            <a:avLst/>
          </a:prstGeom>
          <a:solidFill>
            <a:srgbClr val="FFFFFF"/>
          </a:solidFill>
          <a:ln w="25400">
            <a:solidFill>
              <a:srgbClr val="43619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5" name="Rectangle 14"/>
          <p:cNvSpPr/>
          <p:nvPr/>
        </p:nvSpPr>
        <p:spPr>
          <a:xfrm>
            <a:off x="548640" y="2834639"/>
            <a:ext cx="91440" cy="868680"/>
          </a:xfrm>
          <a:prstGeom prst="rect">
            <a:avLst/>
          </a:prstGeom>
          <a:solidFill>
            <a:srgbClr val="43619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6" name="TextBox 15"/>
          <p:cNvSpPr txBox="1"/>
          <p:nvPr/>
        </p:nvSpPr>
        <p:spPr>
          <a:xfrm>
            <a:off x="777240" y="2926079"/>
            <a:ext cx="256032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400" b="1">
                <a:solidFill>
                  <a:srgbClr val="1E2F54"/>
                </a:solidFill>
              </a:defRPr>
            </a:pPr>
            <a:r>
              <a:t>3. Development/Delivery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474720" y="2926079"/>
            <a:ext cx="118872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300" b="1">
                <a:solidFill>
                  <a:srgbClr val="43619C"/>
                </a:solidFill>
              </a:defRPr>
            </a:pPr>
            <a:r>
              <a:t>30-180 days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777240" y="3246120"/>
            <a:ext cx="73152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>
                <a:solidFill>
                  <a:srgbClr val="646464"/>
                </a:solidFill>
              </a:defRPr>
            </a:pPr>
            <a:r>
              <a:t>Execution • Quality assurance • Client reviews</a:t>
            </a:r>
          </a:p>
        </p:txBody>
      </p:sp>
      <p:sp>
        <p:nvSpPr>
          <p:cNvPr id="19" name="Rectangle 18"/>
          <p:cNvSpPr/>
          <p:nvPr/>
        </p:nvSpPr>
        <p:spPr>
          <a:xfrm>
            <a:off x="548640" y="3794759"/>
            <a:ext cx="8046720" cy="868680"/>
          </a:xfrm>
          <a:prstGeom prst="rect">
            <a:avLst/>
          </a:prstGeom>
          <a:solidFill>
            <a:srgbClr val="FFFFFF"/>
          </a:solidFill>
          <a:ln w="25400">
            <a:solidFill>
              <a:srgbClr val="43619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0" name="Rectangle 19"/>
          <p:cNvSpPr/>
          <p:nvPr/>
        </p:nvSpPr>
        <p:spPr>
          <a:xfrm>
            <a:off x="548640" y="3794759"/>
            <a:ext cx="91440" cy="868680"/>
          </a:xfrm>
          <a:prstGeom prst="rect">
            <a:avLst/>
          </a:prstGeom>
          <a:solidFill>
            <a:srgbClr val="43619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1" name="TextBox 20"/>
          <p:cNvSpPr txBox="1"/>
          <p:nvPr/>
        </p:nvSpPr>
        <p:spPr>
          <a:xfrm>
            <a:off x="777240" y="3886199"/>
            <a:ext cx="256032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400" b="1">
                <a:solidFill>
                  <a:srgbClr val="1E2F54"/>
                </a:solidFill>
              </a:defRPr>
            </a:pPr>
            <a:r>
              <a:t>4. Invoicing &amp; Payment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3474720" y="3886199"/>
            <a:ext cx="118872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300" b="1">
                <a:solidFill>
                  <a:srgbClr val="43619C"/>
                </a:solidFill>
              </a:defRPr>
            </a:pPr>
            <a:r>
              <a:t>45-90 days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777240" y="4206240"/>
            <a:ext cx="73152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>
                <a:solidFill>
                  <a:srgbClr val="646464"/>
                </a:solidFill>
              </a:defRPr>
            </a:pPr>
            <a:r>
              <a:t>Milestone billing • Invoice generation • Payment collection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548640" y="4709160"/>
            <a:ext cx="804672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000" i="1">
                <a:solidFill>
                  <a:srgbClr val="43619C"/>
                </a:solidFill>
              </a:defRPr>
            </a:pPr>
            <a:r>
              <a:t>Note: IT Services have minimal physical inventory. Main working capital need is managing receivables from clients during project delivery cycles.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0F2F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TC_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46720" y="182880"/>
            <a:ext cx="822960" cy="822960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0" y="0"/>
            <a:ext cx="9144000" cy="640080"/>
          </a:xfrm>
          <a:prstGeom prst="rect">
            <a:avLst/>
          </a:prstGeom>
          <a:solidFill>
            <a:srgbClr val="1E2F5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274320" tIns="91440" rtlCol="0" anchor="ctr"/>
          <a:lstStyle/>
          <a:p>
            <a:pPr>
              <a:defRPr sz="2600" b="1">
                <a:solidFill>
                  <a:srgbClr val="FFFFFF"/>
                </a:solidFill>
              </a:defRPr>
            </a:pPr>
            <a:r>
              <a:t>Key Resources &amp; Inputs</a:t>
            </a:r>
          </a:p>
        </p:txBody>
      </p:sp>
      <p:sp>
        <p:nvSpPr>
          <p:cNvPr id="4" name="Rectangle 3"/>
          <p:cNvSpPr/>
          <p:nvPr/>
        </p:nvSpPr>
        <p:spPr>
          <a:xfrm>
            <a:off x="548640" y="960120"/>
            <a:ext cx="8046720" cy="1188720"/>
          </a:xfrm>
          <a:prstGeom prst="rect">
            <a:avLst/>
          </a:prstGeom>
          <a:solidFill>
            <a:srgbClr val="FFFFFF"/>
          </a:solidFill>
          <a:ln w="25400">
            <a:solidFill>
              <a:srgbClr val="43619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Rectangle 4"/>
          <p:cNvSpPr/>
          <p:nvPr/>
        </p:nvSpPr>
        <p:spPr>
          <a:xfrm>
            <a:off x="548640" y="960120"/>
            <a:ext cx="8046720" cy="320040"/>
          </a:xfrm>
          <a:prstGeom prst="rect">
            <a:avLst/>
          </a:prstGeom>
          <a:solidFill>
            <a:srgbClr val="43619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37160" rtlCol="0" anchor="ctr"/>
          <a:lstStyle/>
          <a:p>
            <a:pPr algn="ctr">
              <a:defRPr sz="1300" b="1">
                <a:solidFill>
                  <a:srgbClr val="FFFFFF"/>
                </a:solidFill>
              </a:defRPr>
            </a:pPr>
            <a:r>
              <a:t>Human Capital (Primary Asset)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371600"/>
            <a:ext cx="7772400" cy="685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>
                <a:solidFill>
                  <a:srgbClr val="282828"/>
                </a:solidFill>
              </a:defRPr>
            </a:pPr>
            <a:r>
              <a:t>Software developers, architects, project managers • Quality assurance testers • DevOps engineers, cloud specialists • Cybersecurity experts • Domain consultants</a:t>
            </a:r>
          </a:p>
        </p:txBody>
      </p:sp>
      <p:sp>
        <p:nvSpPr>
          <p:cNvPr id="7" name="Rectangle 6"/>
          <p:cNvSpPr/>
          <p:nvPr/>
        </p:nvSpPr>
        <p:spPr>
          <a:xfrm>
            <a:off x="548640" y="2286000"/>
            <a:ext cx="8046720" cy="1188720"/>
          </a:xfrm>
          <a:prstGeom prst="rect">
            <a:avLst/>
          </a:prstGeom>
          <a:solidFill>
            <a:srgbClr val="FFFFFF"/>
          </a:solidFill>
          <a:ln w="25400">
            <a:solidFill>
              <a:srgbClr val="6482B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Rectangle 7"/>
          <p:cNvSpPr/>
          <p:nvPr/>
        </p:nvSpPr>
        <p:spPr>
          <a:xfrm>
            <a:off x="548640" y="2286000"/>
            <a:ext cx="8046720" cy="320040"/>
          </a:xfrm>
          <a:prstGeom prst="rect">
            <a:avLst/>
          </a:prstGeom>
          <a:solidFill>
            <a:srgbClr val="6482B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37160" rtlCol="0" anchor="ctr"/>
          <a:lstStyle/>
          <a:p>
            <a:pPr algn="ctr">
              <a:defRPr sz="1300" b="1">
                <a:solidFill>
                  <a:srgbClr val="FFFFFF"/>
                </a:solidFill>
              </a:defRPr>
            </a:pPr>
            <a:r>
              <a:t>Technology Infrastructure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85800" y="2697480"/>
            <a:ext cx="7772400" cy="685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>
                <a:solidFill>
                  <a:srgbClr val="282828"/>
                </a:solidFill>
              </a:defRPr>
            </a:pPr>
            <a:r>
              <a:t>Development tools &amp; software licenses • Cloud computing resources (AWS, Azure, GCP) • Servers, workstations, networking equipment • Security tools and antivirus software • Collaboration platforms (Slack, Jira, GitHub)</a:t>
            </a:r>
          </a:p>
        </p:txBody>
      </p:sp>
      <p:sp>
        <p:nvSpPr>
          <p:cNvPr id="10" name="Rectangle 9"/>
          <p:cNvSpPr/>
          <p:nvPr/>
        </p:nvSpPr>
        <p:spPr>
          <a:xfrm>
            <a:off x="548640" y="3611880"/>
            <a:ext cx="8046720" cy="1188720"/>
          </a:xfrm>
          <a:prstGeom prst="rect">
            <a:avLst/>
          </a:prstGeom>
          <a:solidFill>
            <a:srgbClr val="FFFFFF"/>
          </a:solidFill>
          <a:ln w="25400">
            <a:solidFill>
              <a:srgbClr val="8CA0C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Rectangle 10"/>
          <p:cNvSpPr/>
          <p:nvPr/>
        </p:nvSpPr>
        <p:spPr>
          <a:xfrm>
            <a:off x="548640" y="3611880"/>
            <a:ext cx="8046720" cy="320040"/>
          </a:xfrm>
          <a:prstGeom prst="rect">
            <a:avLst/>
          </a:prstGeom>
          <a:solidFill>
            <a:srgbClr val="8CA0C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37160" rtlCol="0" anchor="ctr"/>
          <a:lstStyle/>
          <a:p>
            <a:pPr algn="ctr">
              <a:defRPr sz="1300" b="1">
                <a:solidFill>
                  <a:srgbClr val="FFFFFF"/>
                </a:solidFill>
              </a:defRPr>
            </a:pPr>
            <a:r>
              <a:t>Office &amp; Operational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85800" y="4023360"/>
            <a:ext cx="7772400" cy="685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>
                <a:solidFill>
                  <a:srgbClr val="282828"/>
                </a:solidFill>
              </a:defRPr>
            </a:pPr>
            <a:r>
              <a:t>Office space and utilities • Internet and communication services • Training and certification programs • Insurance and compliance costs • Marketing and business development expenses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0F2F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TC_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46720" y="182880"/>
            <a:ext cx="822960" cy="822960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0" y="0"/>
            <a:ext cx="9144000" cy="640080"/>
          </a:xfrm>
          <a:prstGeom prst="rect">
            <a:avLst/>
          </a:prstGeom>
          <a:solidFill>
            <a:srgbClr val="1E2F5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274320" tIns="91440" rtlCol="0" anchor="ctr"/>
          <a:lstStyle/>
          <a:p>
            <a:pPr>
              <a:defRPr sz="2600" b="1">
                <a:solidFill>
                  <a:srgbClr val="FFFFFF"/>
                </a:solidFill>
              </a:defRPr>
            </a:pPr>
            <a:r>
              <a:t>Service Deliverables &amp; Revenue Streams</a:t>
            </a:r>
          </a:p>
        </p:txBody>
      </p:sp>
      <p:sp>
        <p:nvSpPr>
          <p:cNvPr id="4" name="Rectangle 3"/>
          <p:cNvSpPr/>
          <p:nvPr/>
        </p:nvSpPr>
        <p:spPr>
          <a:xfrm>
            <a:off x="548640" y="914400"/>
            <a:ext cx="8046720" cy="685800"/>
          </a:xfrm>
          <a:prstGeom prst="rect">
            <a:avLst/>
          </a:prstGeom>
          <a:solidFill>
            <a:srgbClr val="FFFFFF"/>
          </a:solidFill>
          <a:ln w="12700">
            <a:solidFill>
              <a:srgbClr val="43619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TextBox 4"/>
          <p:cNvSpPr txBox="1"/>
          <p:nvPr/>
        </p:nvSpPr>
        <p:spPr>
          <a:xfrm>
            <a:off x="685800" y="1005840"/>
            <a:ext cx="32004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300" b="1">
                <a:solidFill>
                  <a:srgbClr val="1E2F54"/>
                </a:solidFill>
              </a:defRPr>
            </a:pPr>
            <a:r>
              <a:t>Application Development &amp; Maintenance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280160"/>
            <a:ext cx="594360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000">
                <a:solidFill>
                  <a:srgbClr val="646464"/>
                </a:solidFill>
              </a:defRPr>
            </a:pPr>
            <a:r>
              <a:t>Custom software, mobile apps, web portals, legacy modernization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858000" y="1143000"/>
            <a:ext cx="155448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600" b="1">
                <a:solidFill>
                  <a:srgbClr val="43619C"/>
                </a:solidFill>
              </a:defRPr>
            </a:pPr>
            <a:r>
              <a:t>35-40%</a:t>
            </a:r>
          </a:p>
        </p:txBody>
      </p:sp>
      <p:sp>
        <p:nvSpPr>
          <p:cNvPr id="8" name="Rectangle 7"/>
          <p:cNvSpPr/>
          <p:nvPr/>
        </p:nvSpPr>
        <p:spPr>
          <a:xfrm>
            <a:off x="548640" y="1645920"/>
            <a:ext cx="8046720" cy="685800"/>
          </a:xfrm>
          <a:prstGeom prst="rect">
            <a:avLst/>
          </a:prstGeom>
          <a:solidFill>
            <a:srgbClr val="F8FAFC"/>
          </a:solidFill>
          <a:ln w="12700">
            <a:solidFill>
              <a:srgbClr val="43619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TextBox 8"/>
          <p:cNvSpPr txBox="1"/>
          <p:nvPr/>
        </p:nvSpPr>
        <p:spPr>
          <a:xfrm>
            <a:off x="685800" y="1737360"/>
            <a:ext cx="32004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300" b="1">
                <a:solidFill>
                  <a:srgbClr val="1E2F54"/>
                </a:solidFill>
              </a:defRPr>
            </a:pPr>
            <a:r>
              <a:t>Cloud &amp; Platform Services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85800" y="2011680"/>
            <a:ext cx="594360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000">
                <a:solidFill>
                  <a:srgbClr val="646464"/>
                </a:solidFill>
              </a:defRPr>
            </a:pPr>
            <a:r>
              <a:t>Cloud migration, managed cloud, DevOps, infrastructure-as-a-service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858000" y="1874519"/>
            <a:ext cx="155448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600" b="1">
                <a:solidFill>
                  <a:srgbClr val="43619C"/>
                </a:solidFill>
              </a:defRPr>
            </a:pPr>
            <a:r>
              <a:t>30-35%</a:t>
            </a:r>
          </a:p>
        </p:txBody>
      </p:sp>
      <p:sp>
        <p:nvSpPr>
          <p:cNvPr id="12" name="Rectangle 11"/>
          <p:cNvSpPr/>
          <p:nvPr/>
        </p:nvSpPr>
        <p:spPr>
          <a:xfrm>
            <a:off x="548640" y="2377440"/>
            <a:ext cx="8046720" cy="685800"/>
          </a:xfrm>
          <a:prstGeom prst="rect">
            <a:avLst/>
          </a:prstGeom>
          <a:solidFill>
            <a:srgbClr val="FFFFFF"/>
          </a:solidFill>
          <a:ln w="12700">
            <a:solidFill>
              <a:srgbClr val="43619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TextBox 12"/>
          <p:cNvSpPr txBox="1"/>
          <p:nvPr/>
        </p:nvSpPr>
        <p:spPr>
          <a:xfrm>
            <a:off x="685800" y="2468880"/>
            <a:ext cx="32004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300" b="1">
                <a:solidFill>
                  <a:srgbClr val="1E2F54"/>
                </a:solidFill>
              </a:defRPr>
            </a:pPr>
            <a:r>
              <a:t>IT Consulting &amp; Systems Integration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85800" y="2743200"/>
            <a:ext cx="594360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000">
                <a:solidFill>
                  <a:srgbClr val="646464"/>
                </a:solidFill>
              </a:defRPr>
            </a:pPr>
            <a:r>
              <a:t>Digital transformation, ERP implementation, IT strategy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858000" y="2606040"/>
            <a:ext cx="155448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600" b="1">
                <a:solidFill>
                  <a:srgbClr val="43619C"/>
                </a:solidFill>
              </a:defRPr>
            </a:pPr>
            <a:r>
              <a:t>15-20%</a:t>
            </a:r>
          </a:p>
        </p:txBody>
      </p:sp>
      <p:sp>
        <p:nvSpPr>
          <p:cNvPr id="16" name="Rectangle 15"/>
          <p:cNvSpPr/>
          <p:nvPr/>
        </p:nvSpPr>
        <p:spPr>
          <a:xfrm>
            <a:off x="548640" y="3108960"/>
            <a:ext cx="8046720" cy="685800"/>
          </a:xfrm>
          <a:prstGeom prst="rect">
            <a:avLst/>
          </a:prstGeom>
          <a:solidFill>
            <a:srgbClr val="F8FAFC"/>
          </a:solidFill>
          <a:ln w="12700">
            <a:solidFill>
              <a:srgbClr val="43619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7" name="TextBox 16"/>
          <p:cNvSpPr txBox="1"/>
          <p:nvPr/>
        </p:nvSpPr>
        <p:spPr>
          <a:xfrm>
            <a:off x="685800" y="3200400"/>
            <a:ext cx="32004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300" b="1">
                <a:solidFill>
                  <a:srgbClr val="1E2F54"/>
                </a:solidFill>
              </a:defRPr>
            </a:pPr>
            <a:r>
              <a:t>Managed Security Services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85800" y="3474720"/>
            <a:ext cx="594360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000">
                <a:solidFill>
                  <a:srgbClr val="646464"/>
                </a:solidFill>
              </a:defRPr>
            </a:pPr>
            <a:r>
              <a:t>Cybersecurity, threat detection, compliance, security audits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858000" y="3337560"/>
            <a:ext cx="155448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600" b="1">
                <a:solidFill>
                  <a:srgbClr val="43619C"/>
                </a:solidFill>
              </a:defRPr>
            </a:pPr>
            <a:r>
              <a:t>8-12%</a:t>
            </a:r>
          </a:p>
        </p:txBody>
      </p:sp>
      <p:sp>
        <p:nvSpPr>
          <p:cNvPr id="20" name="Rectangle 19"/>
          <p:cNvSpPr/>
          <p:nvPr/>
        </p:nvSpPr>
        <p:spPr>
          <a:xfrm>
            <a:off x="548640" y="3840480"/>
            <a:ext cx="8046720" cy="685800"/>
          </a:xfrm>
          <a:prstGeom prst="rect">
            <a:avLst/>
          </a:prstGeom>
          <a:solidFill>
            <a:srgbClr val="FFFFFF"/>
          </a:solidFill>
          <a:ln w="12700">
            <a:solidFill>
              <a:srgbClr val="43619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1" name="TextBox 20"/>
          <p:cNvSpPr txBox="1"/>
          <p:nvPr/>
        </p:nvSpPr>
        <p:spPr>
          <a:xfrm>
            <a:off x="685800" y="3931920"/>
            <a:ext cx="32004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300" b="1">
                <a:solidFill>
                  <a:srgbClr val="1E2F54"/>
                </a:solidFill>
              </a:defRPr>
            </a:pPr>
            <a:r>
              <a:t>Business Process Outsourcing (BPO)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85800" y="4206240"/>
            <a:ext cx="594360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000">
                <a:solidFill>
                  <a:srgbClr val="646464"/>
                </a:solidFill>
              </a:defRPr>
            </a:pPr>
            <a:r>
              <a:t>Customer support, finance &amp; accounting, HR services, data entry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6858000" y="4069080"/>
            <a:ext cx="155448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600" b="1">
                <a:solidFill>
                  <a:srgbClr val="43619C"/>
                </a:solidFill>
              </a:defRPr>
            </a:pPr>
            <a:r>
              <a:t>5-10%</a:t>
            </a:r>
          </a:p>
        </p:txBody>
      </p:sp>
      <p:sp>
        <p:nvSpPr>
          <p:cNvPr id="24" name="Rectangle 23"/>
          <p:cNvSpPr/>
          <p:nvPr/>
        </p:nvSpPr>
        <p:spPr>
          <a:xfrm>
            <a:off x="548640" y="4572000"/>
            <a:ext cx="8046720" cy="685800"/>
          </a:xfrm>
          <a:prstGeom prst="rect">
            <a:avLst/>
          </a:prstGeom>
          <a:solidFill>
            <a:srgbClr val="F8FAFC"/>
          </a:solidFill>
          <a:ln w="12700">
            <a:solidFill>
              <a:srgbClr val="43619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5" name="TextBox 24"/>
          <p:cNvSpPr txBox="1"/>
          <p:nvPr/>
        </p:nvSpPr>
        <p:spPr>
          <a:xfrm>
            <a:off x="685800" y="4663440"/>
            <a:ext cx="32004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300" b="1">
                <a:solidFill>
                  <a:srgbClr val="1E2F54"/>
                </a:solidFill>
              </a:defRPr>
            </a:pPr>
            <a:r>
              <a:t>Emerging Technologies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685800" y="4937760"/>
            <a:ext cx="594360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000">
                <a:solidFill>
                  <a:srgbClr val="646464"/>
                </a:solidFill>
              </a:defRPr>
            </a:pPr>
            <a:r>
              <a:t>AI/ML solutions, blockchain, IoT development, data analytics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6858000" y="4800600"/>
            <a:ext cx="155448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600" b="1">
                <a:solidFill>
                  <a:srgbClr val="43619C"/>
                </a:solidFill>
              </a:defRPr>
            </a:pPr>
            <a:r>
              <a:t>5-8%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0F2F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TC_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46720" y="182880"/>
            <a:ext cx="822960" cy="822960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0" y="0"/>
            <a:ext cx="9144000" cy="640080"/>
          </a:xfrm>
          <a:prstGeom prst="rect">
            <a:avLst/>
          </a:prstGeom>
          <a:solidFill>
            <a:srgbClr val="1E2F5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274320" tIns="91440" rtlCol="0" anchor="ctr"/>
          <a:lstStyle/>
          <a:p>
            <a:pPr>
              <a:defRPr sz="2600" b="1">
                <a:solidFill>
                  <a:srgbClr val="FFFFFF"/>
                </a:solidFill>
              </a:defRPr>
            </a:pPr>
            <a:r>
              <a:t>Working Capital Cycle in IT Services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731520" y="914400"/>
            <a:ext cx="7680960" cy="640080"/>
          </a:xfrm>
          <a:prstGeom prst="roundRect">
            <a:avLst/>
          </a:prstGeom>
          <a:solidFill>
            <a:srgbClr val="43619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137160" rtlCol="0" anchor="ctr"/>
          <a:lstStyle/>
          <a:p>
            <a:pPr algn="ctr">
              <a:defRPr sz="1800" b="1">
                <a:solidFill>
                  <a:srgbClr val="FFFFFF"/>
                </a:solidFill>
              </a:defRPr>
            </a:pPr>
            <a:r>
              <a:t>Working Capital Cycle = (Accounts Receivable Days) - (Accounts Payable Days)</a:t>
            </a:r>
          </a:p>
        </p:txBody>
      </p:sp>
      <p:sp>
        <p:nvSpPr>
          <p:cNvPr id="5" name="Rectangle 4"/>
          <p:cNvSpPr/>
          <p:nvPr/>
        </p:nvSpPr>
        <p:spPr>
          <a:xfrm>
            <a:off x="822960" y="1828800"/>
            <a:ext cx="2468880" cy="1005840"/>
          </a:xfrm>
          <a:prstGeom prst="rect">
            <a:avLst/>
          </a:prstGeom>
          <a:solidFill>
            <a:srgbClr val="FFFFFF"/>
          </a:solidFill>
          <a:ln w="25400">
            <a:solidFill>
              <a:srgbClr val="43619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tIns="91440" rtlCol="0" anchor="ctr"/>
          <a:lstStyle/>
          <a:p>
            <a:pPr algn="ctr">
              <a:defRPr sz="1400" b="1">
                <a:solidFill>
                  <a:srgbClr val="1E2F54"/>
                </a:solidFill>
              </a:defRPr>
            </a:pPr>
            <a:r>
              <a:t>Accounts Receivable</a:t>
            </a:r>
            <a:br/>
            <a:r>
              <a:t>45-90 days</a:t>
            </a:r>
          </a:p>
        </p:txBody>
      </p:sp>
      <p:sp>
        <p:nvSpPr>
          <p:cNvPr id="6" name="Right Arrow 5"/>
          <p:cNvSpPr/>
          <p:nvPr/>
        </p:nvSpPr>
        <p:spPr>
          <a:xfrm>
            <a:off x="3337560" y="2194560"/>
            <a:ext cx="137160" cy="274320"/>
          </a:xfrm>
          <a:prstGeom prst="rightArrow">
            <a:avLst/>
          </a:prstGeom>
          <a:solidFill>
            <a:srgbClr val="1E2F5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TextBox 6"/>
          <p:cNvSpPr txBox="1"/>
          <p:nvPr/>
        </p:nvSpPr>
        <p:spPr>
          <a:xfrm>
            <a:off x="822960" y="2971800"/>
            <a:ext cx="246888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900">
                <a:solidFill>
                  <a:srgbClr val="646464"/>
                </a:solidFill>
              </a:defRPr>
            </a:pPr>
            <a:r>
              <a:t>Time to collect payment from clients after invoice</a:t>
            </a:r>
          </a:p>
        </p:txBody>
      </p:sp>
      <p:sp>
        <p:nvSpPr>
          <p:cNvPr id="8" name="Rectangle 7"/>
          <p:cNvSpPr/>
          <p:nvPr/>
        </p:nvSpPr>
        <p:spPr>
          <a:xfrm>
            <a:off x="3520440" y="1828800"/>
            <a:ext cx="2468880" cy="1005840"/>
          </a:xfrm>
          <a:prstGeom prst="rect">
            <a:avLst/>
          </a:prstGeom>
          <a:solidFill>
            <a:srgbClr val="FFFFFF"/>
          </a:solidFill>
          <a:ln w="25400">
            <a:solidFill>
              <a:srgbClr val="43619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tIns="91440" rtlCol="0" anchor="ctr"/>
          <a:lstStyle/>
          <a:p>
            <a:pPr algn="ctr">
              <a:defRPr sz="1400" b="1">
                <a:solidFill>
                  <a:srgbClr val="1E2F54"/>
                </a:solidFill>
              </a:defRPr>
            </a:pPr>
            <a:r>
              <a:t>Minus</a:t>
            </a:r>
            <a:br/>
            <a:r>
              <a:t>Accounts Payable</a:t>
            </a:r>
            <a:br/>
            <a:r>
              <a:t>15-30 days</a:t>
            </a:r>
          </a:p>
        </p:txBody>
      </p:sp>
      <p:sp>
        <p:nvSpPr>
          <p:cNvPr id="9" name="Right Arrow 8"/>
          <p:cNvSpPr/>
          <p:nvPr/>
        </p:nvSpPr>
        <p:spPr>
          <a:xfrm>
            <a:off x="6035040" y="2194560"/>
            <a:ext cx="137160" cy="274320"/>
          </a:xfrm>
          <a:prstGeom prst="rightArrow">
            <a:avLst/>
          </a:prstGeom>
          <a:solidFill>
            <a:srgbClr val="1E2F5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TextBox 9"/>
          <p:cNvSpPr txBox="1"/>
          <p:nvPr/>
        </p:nvSpPr>
        <p:spPr>
          <a:xfrm>
            <a:off x="3520440" y="2971800"/>
            <a:ext cx="246888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900">
                <a:solidFill>
                  <a:srgbClr val="646464"/>
                </a:solidFill>
              </a:defRPr>
            </a:pPr>
            <a:r>
              <a:t>Time to pay vendors, salaries, infrastructure costs</a:t>
            </a:r>
          </a:p>
        </p:txBody>
      </p:sp>
      <p:sp>
        <p:nvSpPr>
          <p:cNvPr id="11" name="Rectangle 10"/>
          <p:cNvSpPr/>
          <p:nvPr/>
        </p:nvSpPr>
        <p:spPr>
          <a:xfrm>
            <a:off x="6217920" y="1828800"/>
            <a:ext cx="2468880" cy="1005840"/>
          </a:xfrm>
          <a:prstGeom prst="rect">
            <a:avLst/>
          </a:prstGeom>
          <a:solidFill>
            <a:srgbClr val="DAA520"/>
          </a:solidFill>
          <a:ln w="25400">
            <a:solidFill>
              <a:srgbClr val="43619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tIns="91440" rtlCol="0" anchor="ctr"/>
          <a:lstStyle/>
          <a:p>
            <a:pPr algn="ctr">
              <a:defRPr sz="1400" b="1">
                <a:solidFill>
                  <a:srgbClr val="FFFFFF"/>
                </a:solidFill>
              </a:defRPr>
            </a:pPr>
            <a:r>
              <a:t>Net WCC</a:t>
            </a:r>
            <a:br/>
            <a:r>
              <a:t>60-90 days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217920" y="2971800"/>
            <a:ext cx="246888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900">
                <a:solidFill>
                  <a:srgbClr val="646464"/>
                </a:solidFill>
              </a:defRPr>
            </a:pPr>
            <a:r>
              <a:t>Actual cash gap that needs financing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31520" y="3657600"/>
            <a:ext cx="7680960" cy="11887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>
                <a:solidFill>
                  <a:srgbClr val="282828"/>
                </a:solidFill>
              </a:defRPr>
            </a:pPr>
            <a:r>
              <a:t>IT services have NO inventory component - cash is primarily tied up in receivables</a:t>
            </a:r>
          </a:p>
          <a:p>
            <a:pPr>
              <a:spcBef>
                <a:spcPts val="1000"/>
              </a:spcBef>
              <a:defRPr sz="1100">
                <a:solidFill>
                  <a:srgbClr val="282828"/>
                </a:solidFill>
              </a:defRPr>
            </a:pPr>
            <a:r>
              <a:t>Longer client payment terms (especially international: 60-90 days) create cash gaps</a:t>
            </a:r>
          </a:p>
          <a:p>
            <a:pPr>
              <a:spcBef>
                <a:spcPts val="1000"/>
              </a:spcBef>
              <a:defRPr sz="1100">
                <a:solidFill>
                  <a:srgbClr val="282828"/>
                </a:solidFill>
              </a:defRPr>
            </a:pPr>
            <a:r>
              <a:t>Must pay employee salaries monthly while waiting for client payments</a:t>
            </a:r>
          </a:p>
          <a:p>
            <a:pPr>
              <a:spcBef>
                <a:spcPts val="1000"/>
              </a:spcBef>
              <a:defRPr sz="1100">
                <a:solidFill>
                  <a:srgbClr val="282828"/>
                </a:solidFill>
              </a:defRPr>
            </a:pPr>
            <a:r>
              <a:t>Project-based work means lumpy cash flows - multiple projects completing at once or dry spells</a:t>
            </a:r>
          </a:p>
          <a:p>
            <a:pPr>
              <a:spcBef>
                <a:spcPts val="1000"/>
              </a:spcBef>
              <a:defRPr sz="1100">
                <a:solidFill>
                  <a:srgbClr val="282828"/>
                </a:solidFill>
              </a:defRPr>
            </a:pPr>
            <a:r>
              <a:t>Growth compounds the problem: more projects = more receivables = more working capital needed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0F2F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TC_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46720" y="182880"/>
            <a:ext cx="822960" cy="822960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0" y="0"/>
            <a:ext cx="9144000" cy="640080"/>
          </a:xfrm>
          <a:prstGeom prst="rect">
            <a:avLst/>
          </a:prstGeom>
          <a:solidFill>
            <a:srgbClr val="1E2F5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274320" tIns="91440" rtlCol="0" anchor="ctr"/>
          <a:lstStyle/>
          <a:p>
            <a:pPr>
              <a:defRPr sz="2600" b="1">
                <a:solidFill>
                  <a:srgbClr val="FFFFFF"/>
                </a:solidFill>
              </a:defRPr>
            </a:pPr>
            <a:r>
              <a:t>Common Mistakes to Avoid</a:t>
            </a:r>
          </a:p>
        </p:txBody>
      </p:sp>
      <p:sp>
        <p:nvSpPr>
          <p:cNvPr id="4" name="Rectangle 3"/>
          <p:cNvSpPr/>
          <p:nvPr/>
        </p:nvSpPr>
        <p:spPr>
          <a:xfrm>
            <a:off x="457200" y="914400"/>
            <a:ext cx="8229600" cy="667512"/>
          </a:xfrm>
          <a:prstGeom prst="rect">
            <a:avLst/>
          </a:prstGeom>
          <a:solidFill>
            <a:srgbClr val="FFFFFF"/>
          </a:solidFill>
          <a:ln w="19050">
            <a:solidFill>
              <a:srgbClr val="43619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TextBox 4"/>
          <p:cNvSpPr txBox="1"/>
          <p:nvPr/>
        </p:nvSpPr>
        <p:spPr>
          <a:xfrm>
            <a:off x="594360" y="987552"/>
            <a:ext cx="3657600" cy="20116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100" b="1">
                <a:solidFill>
                  <a:srgbClr val="C83232"/>
                </a:solidFill>
              </a:defRPr>
            </a:pPr>
            <a:r>
              <a:t>❌ Delayed or Irregular Invoicing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94360" y="1234440"/>
            <a:ext cx="7772400" cy="1371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900">
                <a:solidFill>
                  <a:srgbClr val="646464"/>
                </a:solidFill>
              </a:defRPr>
            </a:pPr>
            <a:r>
              <a:t>Impact: Cash flow gaps, late payments, poor cash visibility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94360" y="1389888"/>
            <a:ext cx="7772400" cy="1371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900">
                <a:solidFill>
                  <a:srgbClr val="329632"/>
                </a:solidFill>
              </a:defRPr>
            </a:pPr>
            <a:r>
              <a:t>✓ Solution: Invoice immediately upon milestone completion, automate invoicing</a:t>
            </a:r>
          </a:p>
        </p:txBody>
      </p:sp>
      <p:sp>
        <p:nvSpPr>
          <p:cNvPr id="8" name="Rectangle 7"/>
          <p:cNvSpPr/>
          <p:nvPr/>
        </p:nvSpPr>
        <p:spPr>
          <a:xfrm>
            <a:off x="457200" y="1645920"/>
            <a:ext cx="8229600" cy="667512"/>
          </a:xfrm>
          <a:prstGeom prst="rect">
            <a:avLst/>
          </a:prstGeom>
          <a:solidFill>
            <a:srgbClr val="FFFFFF"/>
          </a:solidFill>
          <a:ln w="19050">
            <a:solidFill>
              <a:srgbClr val="43619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TextBox 8"/>
          <p:cNvSpPr txBox="1"/>
          <p:nvPr/>
        </p:nvSpPr>
        <p:spPr>
          <a:xfrm>
            <a:off x="594360" y="1719072"/>
            <a:ext cx="3657600" cy="20116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100" b="1">
                <a:solidFill>
                  <a:srgbClr val="C83232"/>
                </a:solidFill>
              </a:defRPr>
            </a:pPr>
            <a:r>
              <a:t>❌ Accepting Long Payment Terms Without Factoring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94360" y="1965960"/>
            <a:ext cx="7772400" cy="1371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900">
                <a:solidFill>
                  <a:srgbClr val="646464"/>
                </a:solidFill>
              </a:defRPr>
            </a:pPr>
            <a:r>
              <a:t>Impact: 90-120 day receivables drain working capital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94360" y="2121408"/>
            <a:ext cx="7772400" cy="1371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900">
                <a:solidFill>
                  <a:srgbClr val="329632"/>
                </a:solidFill>
              </a:defRPr>
            </a:pPr>
            <a:r>
              <a:t>✓ Solution: Use invoice discounting/factoring, negotiate shorter terms, ask for advance payments</a:t>
            </a:r>
          </a:p>
        </p:txBody>
      </p:sp>
      <p:sp>
        <p:nvSpPr>
          <p:cNvPr id="12" name="Rectangle 11"/>
          <p:cNvSpPr/>
          <p:nvPr/>
        </p:nvSpPr>
        <p:spPr>
          <a:xfrm>
            <a:off x="457200" y="2377440"/>
            <a:ext cx="8229600" cy="667512"/>
          </a:xfrm>
          <a:prstGeom prst="rect">
            <a:avLst/>
          </a:prstGeom>
          <a:solidFill>
            <a:srgbClr val="FFFFFF"/>
          </a:solidFill>
          <a:ln w="19050">
            <a:solidFill>
              <a:srgbClr val="43619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TextBox 12"/>
          <p:cNvSpPr txBox="1"/>
          <p:nvPr/>
        </p:nvSpPr>
        <p:spPr>
          <a:xfrm>
            <a:off x="594360" y="2450592"/>
            <a:ext cx="3657600" cy="20116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100" b="1">
                <a:solidFill>
                  <a:srgbClr val="C83232"/>
                </a:solidFill>
              </a:defRPr>
            </a:pPr>
            <a:r>
              <a:t>❌ Poor Receivables Follow-up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94360" y="2697480"/>
            <a:ext cx="7772400" cy="1371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900">
                <a:solidFill>
                  <a:srgbClr val="646464"/>
                </a:solidFill>
              </a:defRPr>
            </a:pPr>
            <a:r>
              <a:t>Impact: Clients delay beyond terms, bad debts increase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594360" y="2852928"/>
            <a:ext cx="7772400" cy="1371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900">
                <a:solidFill>
                  <a:srgbClr val="329632"/>
                </a:solidFill>
              </a:defRPr>
            </a:pPr>
            <a:r>
              <a:t>✓ Solution: Dedicated AR team, automated reminders, penalty clauses in contracts</a:t>
            </a:r>
          </a:p>
        </p:txBody>
      </p:sp>
      <p:sp>
        <p:nvSpPr>
          <p:cNvPr id="16" name="Rectangle 15"/>
          <p:cNvSpPr/>
          <p:nvPr/>
        </p:nvSpPr>
        <p:spPr>
          <a:xfrm>
            <a:off x="457200" y="3108960"/>
            <a:ext cx="8229600" cy="667512"/>
          </a:xfrm>
          <a:prstGeom prst="rect">
            <a:avLst/>
          </a:prstGeom>
          <a:solidFill>
            <a:srgbClr val="FFFFFF"/>
          </a:solidFill>
          <a:ln w="19050">
            <a:solidFill>
              <a:srgbClr val="43619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7" name="TextBox 16"/>
          <p:cNvSpPr txBox="1"/>
          <p:nvPr/>
        </p:nvSpPr>
        <p:spPr>
          <a:xfrm>
            <a:off x="594360" y="3182112"/>
            <a:ext cx="3657600" cy="20116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100" b="1">
                <a:solidFill>
                  <a:srgbClr val="C83232"/>
                </a:solidFill>
              </a:defRPr>
            </a:pPr>
            <a:r>
              <a:t>❌ Not Billing in Milestones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594360" y="3429000"/>
            <a:ext cx="7772400" cy="1371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900">
                <a:solidFill>
                  <a:srgbClr val="646464"/>
                </a:solidFill>
              </a:defRPr>
            </a:pPr>
            <a:r>
              <a:t>Impact: All payment received at project end, long cash cycles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594360" y="3584448"/>
            <a:ext cx="7772400" cy="1371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900">
                <a:solidFill>
                  <a:srgbClr val="329632"/>
                </a:solidFill>
              </a:defRPr>
            </a:pPr>
            <a:r>
              <a:t>✓ Solution: Structure milestone-based billing (30-60-90 or 40-30-30 models)</a:t>
            </a:r>
          </a:p>
        </p:txBody>
      </p:sp>
      <p:sp>
        <p:nvSpPr>
          <p:cNvPr id="20" name="Rectangle 19"/>
          <p:cNvSpPr/>
          <p:nvPr/>
        </p:nvSpPr>
        <p:spPr>
          <a:xfrm>
            <a:off x="457200" y="3840480"/>
            <a:ext cx="8229600" cy="667512"/>
          </a:xfrm>
          <a:prstGeom prst="rect">
            <a:avLst/>
          </a:prstGeom>
          <a:solidFill>
            <a:srgbClr val="FFFFFF"/>
          </a:solidFill>
          <a:ln w="19050">
            <a:solidFill>
              <a:srgbClr val="43619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1" name="TextBox 20"/>
          <p:cNvSpPr txBox="1"/>
          <p:nvPr/>
        </p:nvSpPr>
        <p:spPr>
          <a:xfrm>
            <a:off x="594360" y="3913632"/>
            <a:ext cx="3657600" cy="20116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100" b="1">
                <a:solidFill>
                  <a:srgbClr val="C83232"/>
                </a:solidFill>
              </a:defRPr>
            </a:pPr>
            <a:r>
              <a:t>❌ Taking Too Many Projects Without WC Planning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594360" y="4160520"/>
            <a:ext cx="7772400" cy="1371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900">
                <a:solidFill>
                  <a:srgbClr val="646464"/>
                </a:solidFill>
              </a:defRPr>
            </a:pPr>
            <a:r>
              <a:t>Impact: Overcommitted, can't meet payroll during receivables wait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594360" y="4315968"/>
            <a:ext cx="7772400" cy="1371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900">
                <a:solidFill>
                  <a:srgbClr val="329632"/>
                </a:solidFill>
              </a:defRPr>
            </a:pPr>
            <a:r>
              <a:t>✓ Solution: Match project pipeline with available working capital or arrange credit lines</a:t>
            </a:r>
          </a:p>
        </p:txBody>
      </p:sp>
      <p:sp>
        <p:nvSpPr>
          <p:cNvPr id="24" name="Rectangle 23"/>
          <p:cNvSpPr/>
          <p:nvPr/>
        </p:nvSpPr>
        <p:spPr>
          <a:xfrm>
            <a:off x="457200" y="4572000"/>
            <a:ext cx="8229600" cy="667512"/>
          </a:xfrm>
          <a:prstGeom prst="rect">
            <a:avLst/>
          </a:prstGeom>
          <a:solidFill>
            <a:srgbClr val="FFFFFF"/>
          </a:solidFill>
          <a:ln w="19050">
            <a:solidFill>
              <a:srgbClr val="43619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5" name="TextBox 24"/>
          <p:cNvSpPr txBox="1"/>
          <p:nvPr/>
        </p:nvSpPr>
        <p:spPr>
          <a:xfrm>
            <a:off x="594360" y="4645152"/>
            <a:ext cx="3657600" cy="20116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100" b="1">
                <a:solidFill>
                  <a:srgbClr val="C83232"/>
                </a:solidFill>
              </a:defRPr>
            </a:pPr>
            <a:r>
              <a:t>❌ No Credit Assessment of Clients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594360" y="4892040"/>
            <a:ext cx="7772400" cy="1371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900">
                <a:solidFill>
                  <a:srgbClr val="646464"/>
                </a:solidFill>
              </a:defRPr>
            </a:pPr>
            <a:r>
              <a:t>Impact: Working with clients who have poor payment history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594360" y="5047488"/>
            <a:ext cx="7772400" cy="1371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900">
                <a:solidFill>
                  <a:srgbClr val="329632"/>
                </a:solidFill>
              </a:defRPr>
            </a:pPr>
            <a:r>
              <a:t>✓ Solution: Credit checks, advance payment for new clients, bank guarantees for large contracts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0F2F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TC_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29600" y="4297680"/>
            <a:ext cx="822960" cy="822960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0" y="0"/>
            <a:ext cx="9144000" cy="640080"/>
          </a:xfrm>
          <a:prstGeom prst="rect">
            <a:avLst/>
          </a:prstGeom>
          <a:solidFill>
            <a:srgbClr val="1E2F5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274320" tIns="91440" rtlCol="0" anchor="ctr"/>
          <a:lstStyle/>
          <a:p>
            <a:pPr>
              <a:defRPr sz="2600" b="1">
                <a:solidFill>
                  <a:srgbClr val="FFFFFF"/>
                </a:solidFill>
              </a:defRPr>
            </a:pPr>
            <a:r>
              <a:t>Standard Working Capital Cycle: IT Services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594359" y="850392"/>
            <a:ext cx="7680960" cy="1005840"/>
          </a:xfrm>
          <a:prstGeom prst="roundRect">
            <a:avLst/>
          </a:prstGeom>
          <a:solidFill>
            <a:srgbClr val="43619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137160" rtlCol="0" anchor="ctr"/>
          <a:lstStyle/>
          <a:p>
            <a:pPr algn="ctr">
              <a:defRPr sz="1600" b="1">
                <a:solidFill>
                  <a:srgbClr val="FFFFFF"/>
                </a:solidFill>
              </a:defRPr>
            </a:pPr>
            <a:r>
              <a:rPr dirty="0"/>
              <a:t>Standard Working Capital Cycle</a:t>
            </a:r>
          </a:p>
          <a:p>
            <a:pPr algn="ctr">
              <a:spcBef>
                <a:spcPts val="500"/>
              </a:spcBef>
              <a:defRPr sz="3600" b="1">
                <a:solidFill>
                  <a:srgbClr val="FFFFFF"/>
                </a:solidFill>
              </a:defRPr>
            </a:pPr>
            <a:r>
              <a:rPr dirty="0"/>
              <a:t>60-90 days</a:t>
            </a:r>
          </a:p>
          <a:p>
            <a:pPr algn="ctr">
              <a:spcBef>
                <a:spcPts val="300"/>
              </a:spcBef>
              <a:defRPr sz="1400">
                <a:solidFill>
                  <a:srgbClr val="C8D2DC"/>
                </a:solidFill>
              </a:defRPr>
            </a:pPr>
            <a:r>
              <a:rPr dirty="0"/>
              <a:t>~4-6 Annual Cycles</a:t>
            </a:r>
          </a:p>
        </p:txBody>
      </p:sp>
      <p:sp>
        <p:nvSpPr>
          <p:cNvPr id="5" name="Rectangle 4"/>
          <p:cNvSpPr/>
          <p:nvPr/>
        </p:nvSpPr>
        <p:spPr>
          <a:xfrm>
            <a:off x="731520" y="2148840"/>
            <a:ext cx="7680960" cy="365760"/>
          </a:xfrm>
          <a:prstGeom prst="rect">
            <a:avLst/>
          </a:prstGeom>
          <a:solidFill>
            <a:srgbClr val="1E2F5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TextBox 5"/>
          <p:cNvSpPr txBox="1"/>
          <p:nvPr/>
        </p:nvSpPr>
        <p:spPr>
          <a:xfrm>
            <a:off x="822960" y="2221992"/>
            <a:ext cx="27432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100" b="1">
                <a:solidFill>
                  <a:srgbClr val="FFFFFF"/>
                </a:solidFill>
              </a:defRPr>
            </a:pPr>
            <a:r>
              <a:t>Component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749039" y="2221992"/>
            <a:ext cx="1371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100" b="1">
                <a:solidFill>
                  <a:srgbClr val="FFFFFF"/>
                </a:solidFill>
              </a:defRPr>
            </a:pPr>
            <a:r>
              <a:rPr dirty="0"/>
              <a:t>Typical Days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303520" y="2221992"/>
            <a:ext cx="292608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1">
                <a:solidFill>
                  <a:srgbClr val="FFFFFF"/>
                </a:solidFill>
              </a:defRPr>
            </a:pPr>
            <a:r>
              <a:t>Notes</a:t>
            </a:r>
          </a:p>
        </p:txBody>
      </p:sp>
      <p:sp>
        <p:nvSpPr>
          <p:cNvPr id="9" name="Rectangle 8"/>
          <p:cNvSpPr/>
          <p:nvPr/>
        </p:nvSpPr>
        <p:spPr>
          <a:xfrm>
            <a:off x="731520" y="2514600"/>
            <a:ext cx="7680960" cy="411480"/>
          </a:xfrm>
          <a:prstGeom prst="rect">
            <a:avLst/>
          </a:prstGeom>
          <a:solidFill>
            <a:srgbClr val="FFFFFF"/>
          </a:solidFill>
          <a:ln w="6350">
            <a:solidFill>
              <a:srgbClr val="C8C8C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TextBox 9"/>
          <p:cNvSpPr txBox="1"/>
          <p:nvPr/>
        </p:nvSpPr>
        <p:spPr>
          <a:xfrm>
            <a:off x="822960" y="2587752"/>
            <a:ext cx="27432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000" b="0">
                <a:solidFill>
                  <a:srgbClr val="1E2F54"/>
                </a:solidFill>
              </a:defRPr>
            </a:pPr>
            <a:r>
              <a:t>Accounts Receivable (Domestic)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749039" y="2587752"/>
            <a:ext cx="1371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100" b="0">
                <a:solidFill>
                  <a:srgbClr val="282828"/>
                </a:solidFill>
              </a:defRPr>
            </a:pPr>
            <a:r>
              <a:t>45-60 days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303520" y="2587752"/>
            <a:ext cx="292608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900" b="0">
                <a:solidFill>
                  <a:srgbClr val="646464"/>
                </a:solidFill>
              </a:defRPr>
            </a:pPr>
            <a:r>
              <a:t>Net 30 to Net 45 terms common</a:t>
            </a:r>
          </a:p>
        </p:txBody>
      </p:sp>
      <p:sp>
        <p:nvSpPr>
          <p:cNvPr id="13" name="Rectangle 12"/>
          <p:cNvSpPr/>
          <p:nvPr/>
        </p:nvSpPr>
        <p:spPr>
          <a:xfrm>
            <a:off x="731520" y="2971800"/>
            <a:ext cx="7680960" cy="411480"/>
          </a:xfrm>
          <a:prstGeom prst="rect">
            <a:avLst/>
          </a:prstGeom>
          <a:solidFill>
            <a:srgbClr val="F5F8FA"/>
          </a:solidFill>
          <a:ln w="6350">
            <a:solidFill>
              <a:srgbClr val="C8C8C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4" name="TextBox 13"/>
          <p:cNvSpPr txBox="1"/>
          <p:nvPr/>
        </p:nvSpPr>
        <p:spPr>
          <a:xfrm>
            <a:off x="822960" y="3044952"/>
            <a:ext cx="27432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000" b="0">
                <a:solidFill>
                  <a:srgbClr val="1E2F54"/>
                </a:solidFill>
              </a:defRPr>
            </a:pPr>
            <a:r>
              <a:t>Accounts Receivable (International)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3749039" y="3044952"/>
            <a:ext cx="1371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100" b="0">
                <a:solidFill>
                  <a:srgbClr val="282828"/>
                </a:solidFill>
              </a:defRPr>
            </a:pPr>
            <a:r>
              <a:t>60-90 days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303520" y="3044952"/>
            <a:ext cx="292608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900" b="0">
                <a:solidFill>
                  <a:srgbClr val="646464"/>
                </a:solidFill>
              </a:defRPr>
            </a:pPr>
            <a:r>
              <a:t>Net 60 standard for US/EU clients</a:t>
            </a:r>
          </a:p>
        </p:txBody>
      </p:sp>
      <p:sp>
        <p:nvSpPr>
          <p:cNvPr id="17" name="Rectangle 16"/>
          <p:cNvSpPr/>
          <p:nvPr/>
        </p:nvSpPr>
        <p:spPr>
          <a:xfrm>
            <a:off x="731520" y="3429000"/>
            <a:ext cx="7680960" cy="411480"/>
          </a:xfrm>
          <a:prstGeom prst="rect">
            <a:avLst/>
          </a:prstGeom>
          <a:solidFill>
            <a:srgbClr val="FFFFFF"/>
          </a:solidFill>
          <a:ln w="6350">
            <a:solidFill>
              <a:srgbClr val="C8C8C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8" name="TextBox 17"/>
          <p:cNvSpPr txBox="1"/>
          <p:nvPr/>
        </p:nvSpPr>
        <p:spPr>
          <a:xfrm>
            <a:off x="822960" y="3502152"/>
            <a:ext cx="27432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000" b="0">
                <a:solidFill>
                  <a:srgbClr val="1E2F54"/>
                </a:solidFill>
              </a:defRPr>
            </a:pPr>
            <a:r>
              <a:t>Accounts Payable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3749039" y="3502152"/>
            <a:ext cx="1371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100" b="0">
                <a:solidFill>
                  <a:srgbClr val="282828"/>
                </a:solidFill>
              </a:defRPr>
            </a:pPr>
            <a:r>
              <a:t>15-30 days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5303520" y="3502152"/>
            <a:ext cx="292608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900" b="0">
                <a:solidFill>
                  <a:srgbClr val="646464"/>
                </a:solidFill>
              </a:defRPr>
            </a:pPr>
            <a:r>
              <a:t>Employee salaries, vendor payments</a:t>
            </a:r>
          </a:p>
        </p:txBody>
      </p:sp>
      <p:sp>
        <p:nvSpPr>
          <p:cNvPr id="21" name="Rectangle 20"/>
          <p:cNvSpPr/>
          <p:nvPr/>
        </p:nvSpPr>
        <p:spPr>
          <a:xfrm>
            <a:off x="731520" y="3886200"/>
            <a:ext cx="7680960" cy="411480"/>
          </a:xfrm>
          <a:prstGeom prst="rect">
            <a:avLst/>
          </a:prstGeom>
          <a:solidFill>
            <a:srgbClr val="F5F8FA"/>
          </a:solidFill>
          <a:ln w="6350">
            <a:solidFill>
              <a:srgbClr val="C8C8C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2" name="TextBox 21"/>
          <p:cNvSpPr txBox="1"/>
          <p:nvPr/>
        </p:nvSpPr>
        <p:spPr>
          <a:xfrm>
            <a:off x="822960" y="3959352"/>
            <a:ext cx="27432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000" b="0">
                <a:solidFill>
                  <a:srgbClr val="1E2F54"/>
                </a:solidFill>
              </a:defRPr>
            </a:pPr>
            <a:r>
              <a:t>Net Working Capital Cycle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3749039" y="3959352"/>
            <a:ext cx="1371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100" b="1">
                <a:solidFill>
                  <a:srgbClr val="43619C"/>
                </a:solidFill>
              </a:defRPr>
            </a:pPr>
            <a:r>
              <a:t>60-90 days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5303520" y="3959352"/>
            <a:ext cx="292608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900" b="0">
                <a:solidFill>
                  <a:srgbClr val="646464"/>
                </a:solidFill>
              </a:defRPr>
            </a:pPr>
            <a:r>
              <a:t>Cash gap period requiring financing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731520" y="4389120"/>
            <a:ext cx="768096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>
                <a:solidFill>
                  <a:srgbClr val="1E2F54"/>
                </a:solidFill>
              </a:defRPr>
            </a:pPr>
            <a:r>
              <a:t>📌 Key Insight: IT companies need working capital financing to bridge the 60-90 day gap between paying employees/vendors and receiving client payments. This is especially critical during growth phases when taking on more projects simultaneously.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0F2F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TC_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46720" y="182880"/>
            <a:ext cx="822960" cy="822960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0" y="0"/>
            <a:ext cx="9144000" cy="640080"/>
          </a:xfrm>
          <a:prstGeom prst="rect">
            <a:avLst/>
          </a:prstGeom>
          <a:solidFill>
            <a:srgbClr val="1E2F5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274320" tIns="91440" rtlCol="0" anchor="ctr"/>
          <a:lstStyle/>
          <a:p>
            <a:pPr>
              <a:defRPr sz="2600" b="1">
                <a:solidFill>
                  <a:srgbClr val="FFFFFF"/>
                </a:solidFill>
              </a:defRPr>
            </a:pPr>
            <a:r>
              <a:t>Customer Credit Periods &amp; Payment Terms</a:t>
            </a:r>
          </a:p>
        </p:txBody>
      </p:sp>
      <p:sp>
        <p:nvSpPr>
          <p:cNvPr id="4" name="Rectangle 3"/>
          <p:cNvSpPr/>
          <p:nvPr/>
        </p:nvSpPr>
        <p:spPr>
          <a:xfrm>
            <a:off x="457200" y="914400"/>
            <a:ext cx="8229600" cy="640080"/>
          </a:xfrm>
          <a:prstGeom prst="rect">
            <a:avLst/>
          </a:prstGeom>
          <a:solidFill>
            <a:srgbClr val="FFFFFF"/>
          </a:solidFill>
          <a:ln w="19050">
            <a:solidFill>
              <a:srgbClr val="43619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TextBox 4"/>
          <p:cNvSpPr txBox="1"/>
          <p:nvPr/>
        </p:nvSpPr>
        <p:spPr>
          <a:xfrm>
            <a:off x="594360" y="1005840"/>
            <a:ext cx="256032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100" b="1">
                <a:solidFill>
                  <a:srgbClr val="1E2F54"/>
                </a:solidFill>
              </a:defRPr>
            </a:pPr>
            <a:r>
              <a:t>Domestic Corporate Clients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291840" y="1005840"/>
            <a:ext cx="18288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000">
                <a:solidFill>
                  <a:srgbClr val="43619C"/>
                </a:solidFill>
              </a:defRPr>
            </a:pPr>
            <a:r>
              <a:t>Net 30 - Net 45 days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212080" y="1005840"/>
            <a:ext cx="1371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000" b="1">
                <a:solidFill>
                  <a:srgbClr val="DAA520"/>
                </a:solidFill>
              </a:defRPr>
            </a:pPr>
            <a:r>
              <a:t>45 days average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94360" y="1280160"/>
            <a:ext cx="7863840" cy="182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900" i="1">
                <a:solidFill>
                  <a:srgbClr val="646464"/>
                </a:solidFill>
              </a:defRPr>
            </a:pPr>
            <a:r>
              <a:t>💡 Large enterprises may stretch to 60 days</a:t>
            </a:r>
          </a:p>
        </p:txBody>
      </p:sp>
      <p:sp>
        <p:nvSpPr>
          <p:cNvPr id="9" name="Rectangle 8"/>
          <p:cNvSpPr/>
          <p:nvPr/>
        </p:nvSpPr>
        <p:spPr>
          <a:xfrm>
            <a:off x="457200" y="1627632"/>
            <a:ext cx="8229600" cy="640080"/>
          </a:xfrm>
          <a:prstGeom prst="rect">
            <a:avLst/>
          </a:prstGeom>
          <a:solidFill>
            <a:srgbClr val="FFFFFF"/>
          </a:solidFill>
          <a:ln w="19050">
            <a:solidFill>
              <a:srgbClr val="43619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TextBox 9"/>
          <p:cNvSpPr txBox="1"/>
          <p:nvPr/>
        </p:nvSpPr>
        <p:spPr>
          <a:xfrm>
            <a:off x="594360" y="1719072"/>
            <a:ext cx="256032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100" b="1">
                <a:solidFill>
                  <a:srgbClr val="1E2F54"/>
                </a:solidFill>
              </a:defRPr>
            </a:pPr>
            <a:r>
              <a:t>International Clients (US/EU)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291840" y="1719072"/>
            <a:ext cx="18288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000">
                <a:solidFill>
                  <a:srgbClr val="43619C"/>
                </a:solidFill>
              </a:defRPr>
            </a:pPr>
            <a:r>
              <a:t>Net 60 - Net 90 days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212080" y="1719072"/>
            <a:ext cx="1371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000" b="1">
                <a:solidFill>
                  <a:srgbClr val="DAA520"/>
                </a:solidFill>
              </a:defRPr>
            </a:pPr>
            <a:r>
              <a:t>75 days average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94360" y="1993392"/>
            <a:ext cx="7863840" cy="182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900" i="1">
                <a:solidFill>
                  <a:srgbClr val="646464"/>
                </a:solidFill>
              </a:defRPr>
            </a:pPr>
            <a:r>
              <a:t>💡 Standard terms for offshore development</a:t>
            </a:r>
          </a:p>
        </p:txBody>
      </p:sp>
      <p:sp>
        <p:nvSpPr>
          <p:cNvPr id="14" name="Rectangle 13"/>
          <p:cNvSpPr/>
          <p:nvPr/>
        </p:nvSpPr>
        <p:spPr>
          <a:xfrm>
            <a:off x="457200" y="2340864"/>
            <a:ext cx="8229600" cy="640080"/>
          </a:xfrm>
          <a:prstGeom prst="rect">
            <a:avLst/>
          </a:prstGeom>
          <a:solidFill>
            <a:srgbClr val="FFFFFF"/>
          </a:solidFill>
          <a:ln w="19050">
            <a:solidFill>
              <a:srgbClr val="43619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5" name="TextBox 14"/>
          <p:cNvSpPr txBox="1"/>
          <p:nvPr/>
        </p:nvSpPr>
        <p:spPr>
          <a:xfrm>
            <a:off x="594360" y="2432304"/>
            <a:ext cx="256032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100" b="1">
                <a:solidFill>
                  <a:srgbClr val="1E2F54"/>
                </a:solidFill>
              </a:defRPr>
            </a:pPr>
            <a:r>
              <a:t>SME &amp; Startup Clients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3291840" y="2432304"/>
            <a:ext cx="18288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000">
                <a:solidFill>
                  <a:srgbClr val="43619C"/>
                </a:solidFill>
              </a:defRPr>
            </a:pPr>
            <a:r>
              <a:t>Net 30 - Net 45 days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5212080" y="2432304"/>
            <a:ext cx="1371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000" b="1">
                <a:solidFill>
                  <a:srgbClr val="DAA520"/>
                </a:solidFill>
              </a:defRPr>
            </a:pPr>
            <a:r>
              <a:t>30-40 days average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594360" y="2706624"/>
            <a:ext cx="7863840" cy="182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900" i="1">
                <a:solidFill>
                  <a:srgbClr val="646464"/>
                </a:solidFill>
              </a:defRPr>
            </a:pPr>
            <a:r>
              <a:t>💡 Sometimes require advance payment or milestones</a:t>
            </a:r>
          </a:p>
        </p:txBody>
      </p:sp>
      <p:sp>
        <p:nvSpPr>
          <p:cNvPr id="19" name="Rectangle 18"/>
          <p:cNvSpPr/>
          <p:nvPr/>
        </p:nvSpPr>
        <p:spPr>
          <a:xfrm>
            <a:off x="457200" y="3054096"/>
            <a:ext cx="8229600" cy="640080"/>
          </a:xfrm>
          <a:prstGeom prst="rect">
            <a:avLst/>
          </a:prstGeom>
          <a:solidFill>
            <a:srgbClr val="FFFFFF"/>
          </a:solidFill>
          <a:ln w="19050">
            <a:solidFill>
              <a:srgbClr val="43619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0" name="TextBox 19"/>
          <p:cNvSpPr txBox="1"/>
          <p:nvPr/>
        </p:nvSpPr>
        <p:spPr>
          <a:xfrm>
            <a:off x="594360" y="3145536"/>
            <a:ext cx="256032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100" b="1">
                <a:solidFill>
                  <a:srgbClr val="1E2F54"/>
                </a:solidFill>
              </a:defRPr>
            </a:pPr>
            <a:r>
              <a:t>Government &amp; PSU Projects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3291840" y="3145536"/>
            <a:ext cx="18288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000">
                <a:solidFill>
                  <a:srgbClr val="43619C"/>
                </a:solidFill>
              </a:defRPr>
            </a:pPr>
            <a:r>
              <a:t>60 - 120 days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5212080" y="3145536"/>
            <a:ext cx="1371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000" b="1">
                <a:solidFill>
                  <a:srgbClr val="DAA520"/>
                </a:solidFill>
              </a:defRPr>
            </a:pPr>
            <a:r>
              <a:t>90+ days average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594360" y="3419856"/>
            <a:ext cx="7863840" cy="182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900" i="1">
                <a:solidFill>
                  <a:srgbClr val="646464"/>
                </a:solidFill>
              </a:defRPr>
            </a:pPr>
            <a:r>
              <a:t>💡 Slow but secure; requires patience</a:t>
            </a:r>
          </a:p>
        </p:txBody>
      </p:sp>
      <p:sp>
        <p:nvSpPr>
          <p:cNvPr id="24" name="Rectangle 23"/>
          <p:cNvSpPr/>
          <p:nvPr/>
        </p:nvSpPr>
        <p:spPr>
          <a:xfrm>
            <a:off x="457200" y="3767328"/>
            <a:ext cx="8229600" cy="640080"/>
          </a:xfrm>
          <a:prstGeom prst="rect">
            <a:avLst/>
          </a:prstGeom>
          <a:solidFill>
            <a:srgbClr val="FFFFFF"/>
          </a:solidFill>
          <a:ln w="19050">
            <a:solidFill>
              <a:srgbClr val="43619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5" name="TextBox 24"/>
          <p:cNvSpPr txBox="1"/>
          <p:nvPr/>
        </p:nvSpPr>
        <p:spPr>
          <a:xfrm>
            <a:off x="594360" y="3858768"/>
            <a:ext cx="256032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100" b="1">
                <a:solidFill>
                  <a:srgbClr val="1E2F54"/>
                </a:solidFill>
              </a:defRPr>
            </a:pPr>
            <a:r>
              <a:t>Fixed-Price Projects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3291840" y="3858768"/>
            <a:ext cx="18288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000">
                <a:solidFill>
                  <a:srgbClr val="43619C"/>
                </a:solidFill>
              </a:defRPr>
            </a:pPr>
            <a:r>
              <a:t>Milestone-based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5212080" y="3858768"/>
            <a:ext cx="1371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000" b="1">
                <a:solidFill>
                  <a:srgbClr val="DAA520"/>
                </a:solidFill>
              </a:defRPr>
            </a:pPr>
            <a:r>
              <a:t>Varies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594360" y="4133088"/>
            <a:ext cx="7863840" cy="182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900" i="1">
                <a:solidFill>
                  <a:srgbClr val="646464"/>
                </a:solidFill>
              </a:defRPr>
            </a:pPr>
            <a:r>
              <a:t>💡 Typically: 30% advance, 40% on delivery, 30% post-deployment</a:t>
            </a:r>
          </a:p>
        </p:txBody>
      </p:sp>
      <p:sp>
        <p:nvSpPr>
          <p:cNvPr id="29" name="Rectangle 28"/>
          <p:cNvSpPr/>
          <p:nvPr/>
        </p:nvSpPr>
        <p:spPr>
          <a:xfrm>
            <a:off x="457200" y="4480560"/>
            <a:ext cx="8229600" cy="640080"/>
          </a:xfrm>
          <a:prstGeom prst="rect">
            <a:avLst/>
          </a:prstGeom>
          <a:solidFill>
            <a:srgbClr val="FFFFFF"/>
          </a:solidFill>
          <a:ln w="19050">
            <a:solidFill>
              <a:srgbClr val="43619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0" name="TextBox 29"/>
          <p:cNvSpPr txBox="1"/>
          <p:nvPr/>
        </p:nvSpPr>
        <p:spPr>
          <a:xfrm>
            <a:off x="594360" y="4572000"/>
            <a:ext cx="256032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100" b="1">
                <a:solidFill>
                  <a:srgbClr val="1E2F54"/>
                </a:solidFill>
              </a:defRPr>
            </a:pPr>
            <a:r>
              <a:t>Time &amp; Material (T&amp;M) Contracts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3291840" y="4572000"/>
            <a:ext cx="18288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000">
                <a:solidFill>
                  <a:srgbClr val="43619C"/>
                </a:solidFill>
              </a:defRPr>
            </a:pPr>
            <a:r>
              <a:t>Monthly billing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5212080" y="4572000"/>
            <a:ext cx="1371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000" b="1">
                <a:solidFill>
                  <a:srgbClr val="DAA520"/>
                </a:solidFill>
              </a:defRPr>
            </a:pPr>
            <a:r>
              <a:t>30-45 days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594360" y="4846320"/>
            <a:ext cx="7863840" cy="182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900" i="1">
                <a:solidFill>
                  <a:srgbClr val="646464"/>
                </a:solidFill>
              </a:defRPr>
            </a:pPr>
            <a:r>
              <a:t>💡 Better cash flow as billing is frequent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457200" y="4754880"/>
            <a:ext cx="82296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000" b="1">
                <a:solidFill>
                  <a:srgbClr val="329632"/>
                </a:solidFill>
              </a:defRPr>
            </a:pPr>
            <a:r>
              <a:t>✓ Best Practice: Structure contracts with milestone-based payments (e.g., 30-40-30) to reduce working capital strain and improve cash flow predictability.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1646</Words>
  <Application>Microsoft Office PowerPoint</Application>
  <PresentationFormat>On-screen Show (16:9)</PresentationFormat>
  <Paragraphs>206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6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/>
  <Company/>
  <LinksUpToDate>false</LinksUpToDate>
  <SharedDoc>false</SharedDoc>
  <HyperlinkBase/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/>
  <cp:keywords/>
  <dc:description>generated using python-pptx</dc:description>
  <cp:lastModifiedBy>Admin1</cp:lastModifiedBy>
  <cp:revision>2</cp:revision>
  <dcterms:created xsi:type="dcterms:W3CDTF">2013-01-27T09:14:16Z</dcterms:created>
  <dcterms:modified xsi:type="dcterms:W3CDTF">2026-02-16T07:12:31Z</dcterms:modified>
  <cp:category/>
</cp:coreProperties>
</file>